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</p:sldIdLst>
  <p:sldSz cy="5143500" cx="9144000"/>
  <p:notesSz cx="6858000" cy="9144000"/>
  <p:embeddedFontLst>
    <p:embeddedFont>
      <p:font typeface="Raleway"/>
      <p:regular r:id="rId34"/>
      <p:bold r:id="rId35"/>
      <p:italic r:id="rId36"/>
      <p:boldItalic r:id="rId37"/>
    </p:embeddedFont>
    <p:embeddedFont>
      <p:font typeface="Raleway Thin"/>
      <p:bold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slide" Target="slides/slide29.xml"/><Relationship Id="rId10" Type="http://schemas.openxmlformats.org/officeDocument/2006/relationships/slide" Target="slides/slide6.xml"/><Relationship Id="rId32" Type="http://schemas.openxmlformats.org/officeDocument/2006/relationships/slide" Target="slides/slide28.xml"/><Relationship Id="rId13" Type="http://schemas.openxmlformats.org/officeDocument/2006/relationships/slide" Target="slides/slide9.xml"/><Relationship Id="rId35" Type="http://schemas.openxmlformats.org/officeDocument/2006/relationships/font" Target="fonts/Raleway-bold.fntdata"/><Relationship Id="rId12" Type="http://schemas.openxmlformats.org/officeDocument/2006/relationships/slide" Target="slides/slide8.xml"/><Relationship Id="rId34" Type="http://schemas.openxmlformats.org/officeDocument/2006/relationships/font" Target="fonts/Raleway-regular.fntdata"/><Relationship Id="rId15" Type="http://schemas.openxmlformats.org/officeDocument/2006/relationships/slide" Target="slides/slide11.xml"/><Relationship Id="rId37" Type="http://schemas.openxmlformats.org/officeDocument/2006/relationships/font" Target="fonts/Raleway-boldItalic.fntdata"/><Relationship Id="rId14" Type="http://schemas.openxmlformats.org/officeDocument/2006/relationships/slide" Target="slides/slide10.xml"/><Relationship Id="rId36" Type="http://schemas.openxmlformats.org/officeDocument/2006/relationships/font" Target="fonts/Raleway-italic.fntdata"/><Relationship Id="rId17" Type="http://schemas.openxmlformats.org/officeDocument/2006/relationships/slide" Target="slides/slide13.xml"/><Relationship Id="rId39" Type="http://schemas.openxmlformats.org/officeDocument/2006/relationships/font" Target="fonts/RalewayThin-boldItalic.fntdata"/><Relationship Id="rId16" Type="http://schemas.openxmlformats.org/officeDocument/2006/relationships/slide" Target="slides/slide12.xml"/><Relationship Id="rId38" Type="http://schemas.openxmlformats.org/officeDocument/2006/relationships/font" Target="fonts/RalewayThin-bold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5f391192_05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5f391192_0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5ed75ccf_02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5ed75ccf_0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Rajouter villes 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5ed75ccf_04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35ed75ccf_0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7e0b8fb0a6_0_3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7e0b8fb0a6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7e0b8fb0a6_0_6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7e0b8fb0a6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7e0b8fb0a6_0_8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7e0b8fb0a6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7e0b8fb0a6_0_10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7e0b8fb0a6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7e0b8fb0a6_0_12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7e0b8fb0a6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7e0b8fb0a6_0_13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7e0b8fb0a6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7e0b8fb0a6_0_14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7e0b8fb0a6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5f391192_0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5f391192_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7e0b8fb0a6_0_16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7e0b8fb0a6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7e0b8fb0a6_0_23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7e0b8fb0a6_0_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7e0b8fb0a6_0_18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7e0b8fb0a6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7e0b8fb0a6_0_21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7e0b8fb0a6_0_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7e0b8fb0a6_0_24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7e0b8fb0a6_0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not a person, still need to get the Wikidata for the street?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7e0b8fb0a6_0_25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7e0b8fb0a6_0_2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not a person, still need to get the Wikidata for the street?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7e0b8fb0a6_0_26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7e0b8fb0a6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35ed75ccf_02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35ed75ccf_0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7e0b8fb0a6_0_21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7e0b8fb0a6_0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7e0b8fb0a6_0_19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7e0b8fb0a6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7e0b8fb0a6_0_1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7e0b8fb0a6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7da382be01_0_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7da382be01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f391192_01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f391192_0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7e0b8fb0a6_0_4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7e0b8fb0a6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Beyond basic analysis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Replicate 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5f391192_04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35f391192_0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7e0b8fb0a6_0_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7e0b8fb0a6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bg>
      <p:bgPr>
        <a:solidFill>
          <a:srgbClr val="9362F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90735" y="379877"/>
            <a:ext cx="8362529" cy="4383746"/>
          </a:xfrm>
          <a:custGeom>
            <a:rect b="b" l="l" r="r" t="t"/>
            <a:pathLst>
              <a:path extrusionOk="0" fill="none" h="149667" w="285508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cap="flat" cmpd="sng" w="19050">
            <a:solidFill>
              <a:srgbClr val="FFFFFF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685800" y="3287213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sz="60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colored">
  <p:cSld name="BLANK_1">
    <p:bg>
      <p:bgPr>
        <a:solidFill>
          <a:srgbClr val="FFB600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" name="Google Shape;52;p11"/>
          <p:cNvSpPr/>
          <p:nvPr/>
        </p:nvSpPr>
        <p:spPr>
          <a:xfrm>
            <a:off x="390735" y="379877"/>
            <a:ext cx="8362529" cy="4383746"/>
          </a:xfrm>
          <a:custGeom>
            <a:rect b="b" l="l" r="r" t="t"/>
            <a:pathLst>
              <a:path extrusionOk="0" fill="none" h="149667" w="285508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cap="flat" cmpd="sng" w="19050">
            <a:solidFill>
              <a:srgbClr val="FFFFFF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bg>
      <p:bgPr>
        <a:solidFill>
          <a:srgbClr val="9362F2"/>
        </a:soli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390735" y="379877"/>
            <a:ext cx="8362529" cy="4383746"/>
          </a:xfrm>
          <a:custGeom>
            <a:rect b="b" l="l" r="r" t="t"/>
            <a:pathLst>
              <a:path extrusionOk="0" fill="none" h="149667" w="285508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cap="flat" cmpd="sng" w="19050">
            <a:solidFill>
              <a:srgbClr val="434343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3"/>
          <p:cNvSpPr txBox="1"/>
          <p:nvPr>
            <p:ph type="ctrTitle"/>
          </p:nvPr>
        </p:nvSpPr>
        <p:spPr>
          <a:xfrm>
            <a:off x="685800" y="2726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685800" y="38306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bg>
      <p:bgPr>
        <a:solidFill>
          <a:srgbClr val="9362F2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 flipH="1">
            <a:off x="390735" y="379877"/>
            <a:ext cx="8362529" cy="4383746"/>
          </a:xfrm>
          <a:custGeom>
            <a:rect b="b" l="l" r="r" t="t"/>
            <a:pathLst>
              <a:path extrusionOk="0" fill="none" h="149667" w="285508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cap="flat" cmpd="sng" w="19050">
            <a:solidFill>
              <a:srgbClr val="434343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1757200" y="2161800"/>
            <a:ext cx="5629800" cy="8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419100" lvl="0" marL="457200" rtl="0" algn="ctr"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  <a:buSzPts val="3000"/>
              <a:buChar char="●"/>
              <a:defRPr i="1" sz="3000">
                <a:solidFill>
                  <a:srgbClr val="434343"/>
                </a:solidFill>
              </a:defRPr>
            </a:lvl1pPr>
            <a:lvl2pPr indent="-419100" lvl="1" marL="914400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Char char="○"/>
              <a:defRPr i="1" sz="3000">
                <a:solidFill>
                  <a:srgbClr val="434343"/>
                </a:solidFill>
              </a:defRPr>
            </a:lvl2pPr>
            <a:lvl3pPr indent="-419100" lvl="2" marL="1371600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Char char="■"/>
              <a:defRPr i="1" sz="3000">
                <a:solidFill>
                  <a:srgbClr val="434343"/>
                </a:solidFill>
              </a:defRPr>
            </a:lvl3pPr>
            <a:lvl4pPr indent="-419100" lvl="3" marL="1828800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Char char="●"/>
              <a:defRPr i="1" sz="3000">
                <a:solidFill>
                  <a:srgbClr val="434343"/>
                </a:solidFill>
              </a:defRPr>
            </a:lvl4pPr>
            <a:lvl5pPr indent="-419100" lvl="4" marL="2286000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Char char="○"/>
              <a:defRPr i="1" sz="3000">
                <a:solidFill>
                  <a:srgbClr val="434343"/>
                </a:solidFill>
              </a:defRPr>
            </a:lvl5pPr>
            <a:lvl6pPr indent="-419100" lvl="5" marL="2743200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Char char="■"/>
              <a:defRPr i="1" sz="3000">
                <a:solidFill>
                  <a:srgbClr val="434343"/>
                </a:solidFill>
              </a:defRPr>
            </a:lvl6pPr>
            <a:lvl7pPr indent="-419100" lvl="6" marL="3200400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Char char="●"/>
              <a:defRPr i="1" sz="3000">
                <a:solidFill>
                  <a:srgbClr val="434343"/>
                </a:solidFill>
              </a:defRPr>
            </a:lvl7pPr>
            <a:lvl8pPr indent="-419100" lvl="7" marL="3657600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Char char="○"/>
              <a:defRPr i="1" sz="3000">
                <a:solidFill>
                  <a:srgbClr val="434343"/>
                </a:solidFill>
              </a:defRPr>
            </a:lvl8pPr>
            <a:lvl9pPr indent="-419100" lvl="8" marL="411480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Char char="■"/>
              <a:defRPr i="1" sz="30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9" name="Google Shape;19;p4"/>
          <p:cNvSpPr txBox="1"/>
          <p:nvPr/>
        </p:nvSpPr>
        <p:spPr>
          <a:xfrm>
            <a:off x="205550" y="75075"/>
            <a:ext cx="7995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“</a:t>
            </a:r>
            <a:endParaRPr b="1" sz="12000">
              <a:solidFill>
                <a:srgbClr val="434343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/>
          <p:nvPr/>
        </p:nvSpPr>
        <p:spPr>
          <a:xfrm>
            <a:off x="390735" y="379877"/>
            <a:ext cx="8362529" cy="4383746"/>
          </a:xfrm>
          <a:custGeom>
            <a:rect b="b" l="l" r="r" t="t"/>
            <a:pathLst>
              <a:path extrusionOk="0" fill="none" h="149667" w="285508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cap="flat" cmpd="sng" w="19050">
            <a:solidFill>
              <a:srgbClr val="FFB6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5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" type="body"/>
          </p:nvPr>
        </p:nvSpPr>
        <p:spPr>
          <a:xfrm>
            <a:off x="922000" y="1885951"/>
            <a:ext cx="68661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Clr>
                <a:srgbClr val="FFB600"/>
              </a:buClr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rgbClr val="FFB600"/>
                </a:solidFill>
              </a:defRPr>
            </a:lvl1pPr>
            <a:lvl2pPr lvl="1">
              <a:buNone/>
              <a:defRPr>
                <a:solidFill>
                  <a:srgbClr val="FFB600"/>
                </a:solidFill>
              </a:defRPr>
            </a:lvl2pPr>
            <a:lvl3pPr lvl="2">
              <a:buNone/>
              <a:defRPr>
                <a:solidFill>
                  <a:srgbClr val="FFB600"/>
                </a:solidFill>
              </a:defRPr>
            </a:lvl3pPr>
            <a:lvl4pPr lvl="3">
              <a:buNone/>
              <a:defRPr>
                <a:solidFill>
                  <a:srgbClr val="FFB600"/>
                </a:solidFill>
              </a:defRPr>
            </a:lvl4pPr>
            <a:lvl5pPr lvl="4">
              <a:buNone/>
              <a:defRPr>
                <a:solidFill>
                  <a:srgbClr val="FFB600"/>
                </a:solidFill>
              </a:defRPr>
            </a:lvl5pPr>
            <a:lvl6pPr lvl="5">
              <a:buNone/>
              <a:defRPr>
                <a:solidFill>
                  <a:srgbClr val="FFB600"/>
                </a:solidFill>
              </a:defRPr>
            </a:lvl6pPr>
            <a:lvl7pPr lvl="6">
              <a:buNone/>
              <a:defRPr>
                <a:solidFill>
                  <a:srgbClr val="FFB600"/>
                </a:solidFill>
              </a:defRPr>
            </a:lvl7pPr>
            <a:lvl8pPr lvl="7">
              <a:buNone/>
              <a:defRPr>
                <a:solidFill>
                  <a:srgbClr val="FFB600"/>
                </a:solidFill>
              </a:defRPr>
            </a:lvl8pPr>
            <a:lvl9pPr lvl="8">
              <a:buNone/>
              <a:defRPr>
                <a:solidFill>
                  <a:srgbClr val="FFB600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390735" y="379877"/>
            <a:ext cx="8362529" cy="4383746"/>
          </a:xfrm>
          <a:custGeom>
            <a:rect b="b" l="l" r="r" t="t"/>
            <a:pathLst>
              <a:path extrusionOk="0" fill="none" h="149667" w="285508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cap="flat" cmpd="sng" w="19050">
            <a:solidFill>
              <a:srgbClr val="FFB6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6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" type="body"/>
          </p:nvPr>
        </p:nvSpPr>
        <p:spPr>
          <a:xfrm>
            <a:off x="922000" y="1887378"/>
            <a:ext cx="3543300" cy="302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2" type="body"/>
          </p:nvPr>
        </p:nvSpPr>
        <p:spPr>
          <a:xfrm>
            <a:off x="4678687" y="1887378"/>
            <a:ext cx="3543300" cy="302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/>
          <p:nvPr/>
        </p:nvSpPr>
        <p:spPr>
          <a:xfrm>
            <a:off x="390735" y="379877"/>
            <a:ext cx="8362529" cy="4383746"/>
          </a:xfrm>
          <a:custGeom>
            <a:rect b="b" l="l" r="r" t="t"/>
            <a:pathLst>
              <a:path extrusionOk="0" fill="none" h="149667" w="285508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cap="flat" cmpd="sng" w="19050">
            <a:solidFill>
              <a:srgbClr val="FFB6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7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922000" y="1930500"/>
            <a:ext cx="2332200" cy="29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36" name="Google Shape;36;p7"/>
          <p:cNvSpPr txBox="1"/>
          <p:nvPr>
            <p:ph idx="2" type="body"/>
          </p:nvPr>
        </p:nvSpPr>
        <p:spPr>
          <a:xfrm>
            <a:off x="3373778" y="1930500"/>
            <a:ext cx="2332200" cy="29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37" name="Google Shape;37;p7"/>
          <p:cNvSpPr txBox="1"/>
          <p:nvPr>
            <p:ph idx="3" type="body"/>
          </p:nvPr>
        </p:nvSpPr>
        <p:spPr>
          <a:xfrm>
            <a:off x="5825557" y="1930500"/>
            <a:ext cx="2332200" cy="29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/>
          <p:nvPr/>
        </p:nvSpPr>
        <p:spPr>
          <a:xfrm>
            <a:off x="390735" y="379877"/>
            <a:ext cx="8362529" cy="4383746"/>
          </a:xfrm>
          <a:custGeom>
            <a:rect b="b" l="l" r="r" t="t"/>
            <a:pathLst>
              <a:path extrusionOk="0" fill="none" h="149667" w="285508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cap="flat" cmpd="sng" w="19050">
            <a:solidFill>
              <a:srgbClr val="FFB6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8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9pPr>
          </a:lstStyle>
          <a:p/>
        </p:txBody>
      </p:sp>
      <p:sp>
        <p:nvSpPr>
          <p:cNvPr id="42" name="Google Shape;42;p8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/>
          <p:nvPr/>
        </p:nvSpPr>
        <p:spPr>
          <a:xfrm>
            <a:off x="390735" y="379877"/>
            <a:ext cx="8362529" cy="4383746"/>
          </a:xfrm>
          <a:custGeom>
            <a:rect b="b" l="l" r="r" t="t"/>
            <a:pathLst>
              <a:path extrusionOk="0" fill="none" h="149667" w="285508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cap="flat" cmpd="sng" w="19050">
            <a:solidFill>
              <a:srgbClr val="FFB6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9"/>
          <p:cNvSpPr txBox="1"/>
          <p:nvPr>
            <p:ph idx="1" type="body"/>
          </p:nvPr>
        </p:nvSpPr>
        <p:spPr>
          <a:xfrm>
            <a:off x="457200" y="42539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/>
        </p:txBody>
      </p:sp>
      <p:sp>
        <p:nvSpPr>
          <p:cNvPr id="46" name="Google Shape;46;p9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9" name="Google Shape;49;p10"/>
          <p:cNvSpPr/>
          <p:nvPr/>
        </p:nvSpPr>
        <p:spPr>
          <a:xfrm>
            <a:off x="390735" y="379877"/>
            <a:ext cx="8362529" cy="4383746"/>
          </a:xfrm>
          <a:custGeom>
            <a:rect b="b" l="l" r="r" t="t"/>
            <a:pathLst>
              <a:path extrusionOk="0" fill="none" h="149667" w="285508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cap="flat" cmpd="sng" w="19050">
            <a:solidFill>
              <a:srgbClr val="FFB6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Thin"/>
              <a:buNone/>
              <a:defRPr sz="5800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Thin"/>
              <a:buNone/>
              <a:defRPr sz="5800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Thin"/>
              <a:buNone/>
              <a:defRPr sz="5800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Thin"/>
              <a:buNone/>
              <a:defRPr sz="5800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Thin"/>
              <a:buNone/>
              <a:defRPr sz="5800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Thin"/>
              <a:buNone/>
              <a:defRPr sz="5800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Thin"/>
              <a:buNone/>
              <a:defRPr sz="5800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Thin"/>
              <a:buNone/>
              <a:defRPr sz="5800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Thin"/>
              <a:buNone/>
              <a:defRPr sz="5800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922000" y="1885951"/>
            <a:ext cx="6866100" cy="23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Thin"/>
              <a:buChar char="●"/>
              <a:defRPr sz="18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Thin"/>
              <a:buChar char="○"/>
              <a:defRPr sz="18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Clr>
                <a:srgbClr val="9362F2"/>
              </a:buClr>
              <a:buSzPts val="1800"/>
              <a:buFont typeface="Raleway Thin"/>
              <a:buChar char="■"/>
              <a:defRPr sz="18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Thin"/>
              <a:buChar char="●"/>
              <a:defRPr sz="18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Thin"/>
              <a:buChar char="○"/>
              <a:defRPr sz="18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Thin"/>
              <a:buChar char="■"/>
              <a:defRPr sz="18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Thin"/>
              <a:buChar char="●"/>
              <a:defRPr sz="18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Thin"/>
              <a:buChar char="○"/>
              <a:defRPr sz="18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Thin"/>
              <a:buChar char="■"/>
              <a:defRPr sz="1800">
                <a:solidFill>
                  <a:srgbClr val="666666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buNone/>
              <a:defRPr sz="1300">
                <a:solidFill>
                  <a:srgbClr val="FFB600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algn="ctr">
              <a:buNone/>
              <a:defRPr sz="1300">
                <a:solidFill>
                  <a:srgbClr val="FFB600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lvl="2" algn="ctr">
              <a:buNone/>
              <a:defRPr sz="1300">
                <a:solidFill>
                  <a:srgbClr val="FFB600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lvl="3" algn="ctr">
              <a:buNone/>
              <a:defRPr sz="1300">
                <a:solidFill>
                  <a:srgbClr val="FFB600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lvl="4" algn="ctr">
              <a:buNone/>
              <a:defRPr sz="1300">
                <a:solidFill>
                  <a:srgbClr val="FFB600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lvl="5" algn="ctr">
              <a:buNone/>
              <a:defRPr sz="1300">
                <a:solidFill>
                  <a:srgbClr val="FFB600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lvl="6" algn="ctr">
              <a:buNone/>
              <a:defRPr sz="1300">
                <a:solidFill>
                  <a:srgbClr val="FFB600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lvl="7" algn="ctr">
              <a:buNone/>
              <a:defRPr sz="1300">
                <a:solidFill>
                  <a:srgbClr val="FFB600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lvl="8" algn="ctr">
              <a:buNone/>
              <a:defRPr sz="1300">
                <a:solidFill>
                  <a:srgbClr val="FFB600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://bit.ly/listingbrussels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://bit.ly/wikidatatags" TargetMode="External"/><Relationship Id="rId4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://bit.ly/wikidatatags" TargetMode="External"/><Relationship Id="rId4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://bit.ly/StreetsBrussels" TargetMode="External"/><Relationship Id="rId4" Type="http://schemas.openxmlformats.org/officeDocument/2006/relationships/image" Target="../media/image6.png"/><Relationship Id="rId5" Type="http://schemas.openxmlformats.org/officeDocument/2006/relationships/image" Target="../media/image1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0.png"/><Relationship Id="rId4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5.png"/><Relationship Id="rId4" Type="http://schemas.openxmlformats.org/officeDocument/2006/relationships/image" Target="../media/image1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://bit.ly/StreetsBrussels" TargetMode="External"/><Relationship Id="rId4" Type="http://schemas.openxmlformats.org/officeDocument/2006/relationships/image" Target="../media/image1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3.png"/><Relationship Id="rId4" Type="http://schemas.openxmlformats.org/officeDocument/2006/relationships/hyperlink" Target="http://bit.ly/StreetsBrussels" TargetMode="External"/><Relationship Id="rId5" Type="http://schemas.openxmlformats.org/officeDocument/2006/relationships/image" Target="../media/image19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6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1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0.jpg"/><Relationship Id="rId4" Type="http://schemas.openxmlformats.org/officeDocument/2006/relationships/image" Target="../media/image5.png"/><Relationship Id="rId5" Type="http://schemas.openxmlformats.org/officeDocument/2006/relationships/image" Target="../media/image24.png"/><Relationship Id="rId6" Type="http://schemas.openxmlformats.org/officeDocument/2006/relationships/image" Target="../media/image2.png"/><Relationship Id="rId7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github.com/geo6/equalstreetnames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type="ctrTitle"/>
          </p:nvPr>
        </p:nvSpPr>
        <p:spPr>
          <a:xfrm>
            <a:off x="685800" y="3287213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your </a:t>
            </a:r>
            <a:r>
              <a:rPr lang="en">
                <a:solidFill>
                  <a:srgbClr val="434343"/>
                </a:solidFill>
              </a:rPr>
              <a:t>presentation</a:t>
            </a:r>
            <a:r>
              <a:rPr lang="en"/>
              <a:t> title</a:t>
            </a:r>
            <a:endParaRPr/>
          </a:p>
        </p:txBody>
      </p:sp>
      <p:grpSp>
        <p:nvGrpSpPr>
          <p:cNvPr id="58" name="Google Shape;58;p12"/>
          <p:cNvGrpSpPr/>
          <p:nvPr/>
        </p:nvGrpSpPr>
        <p:grpSpPr>
          <a:xfrm>
            <a:off x="7864658" y="371176"/>
            <a:ext cx="896264" cy="896314"/>
            <a:chOff x="570875" y="4322250"/>
            <a:chExt cx="443300" cy="443325"/>
          </a:xfrm>
        </p:grpSpPr>
        <p:sp>
          <p:nvSpPr>
            <p:cNvPr id="59" name="Google Shape;59;p12"/>
            <p:cNvSpPr/>
            <p:nvPr/>
          </p:nvSpPr>
          <p:spPr>
            <a:xfrm>
              <a:off x="570875" y="4322250"/>
              <a:ext cx="443300" cy="443325"/>
            </a:xfrm>
            <a:custGeom>
              <a:rect b="b" l="l" r="r" t="t"/>
              <a:pathLst>
                <a:path extrusionOk="0" h="17733" w="17732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12"/>
            <p:cNvSpPr/>
            <p:nvPr/>
          </p:nvSpPr>
          <p:spPr>
            <a:xfrm>
              <a:off x="597725" y="4665400"/>
              <a:ext cx="73300" cy="73300"/>
            </a:xfrm>
            <a:custGeom>
              <a:rect b="b" l="l" r="r" t="t"/>
              <a:pathLst>
                <a:path extrusionOk="0" h="2932" w="2932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12"/>
            <p:cNvSpPr/>
            <p:nvPr/>
          </p:nvSpPr>
          <p:spPr>
            <a:xfrm>
              <a:off x="654525" y="4708150"/>
              <a:ext cx="47025" cy="47025"/>
            </a:xfrm>
            <a:custGeom>
              <a:rect b="b" l="l" r="r" t="t"/>
              <a:pathLst>
                <a:path extrusionOk="0" h="1881" w="1881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12"/>
            <p:cNvSpPr/>
            <p:nvPr/>
          </p:nvSpPr>
          <p:spPr>
            <a:xfrm>
              <a:off x="581250" y="4634875"/>
              <a:ext cx="47050" cy="47050"/>
            </a:xfrm>
            <a:custGeom>
              <a:rect b="b" l="l" r="r" t="t"/>
              <a:pathLst>
                <a:path extrusionOk="0" h="1882" w="1882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63" name="Google Shape;63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21300"/>
            <a:ext cx="9143998" cy="4571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1"/>
          <p:cNvSpPr txBox="1"/>
          <p:nvPr>
            <p:ph type="title"/>
          </p:nvPr>
        </p:nvSpPr>
        <p:spPr>
          <a:xfrm>
            <a:off x="922000" y="891775"/>
            <a:ext cx="3871200" cy="178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highlight>
                  <a:srgbClr val="9362F2"/>
                </a:highlight>
              </a:rPr>
              <a:t>Technical guide:</a:t>
            </a:r>
            <a:r>
              <a:rPr lang="en" sz="3600"/>
              <a:t> how to link the data</a:t>
            </a:r>
            <a:endParaRPr sz="3600"/>
          </a:p>
        </p:txBody>
      </p:sp>
      <p:sp>
        <p:nvSpPr>
          <p:cNvPr id="141" name="Google Shape;141;p21"/>
          <p:cNvSpPr txBox="1"/>
          <p:nvPr>
            <p:ph idx="1" type="body"/>
          </p:nvPr>
        </p:nvSpPr>
        <p:spPr>
          <a:xfrm>
            <a:off x="922000" y="2769575"/>
            <a:ext cx="3871200" cy="148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We promise it’s NOT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 complicated!</a:t>
            </a:r>
            <a:endParaRPr/>
          </a:p>
        </p:txBody>
      </p:sp>
      <p:sp>
        <p:nvSpPr>
          <p:cNvPr id="142" name="Google Shape;142;p21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43" name="Google Shape;143;p21"/>
          <p:cNvGrpSpPr/>
          <p:nvPr/>
        </p:nvGrpSpPr>
        <p:grpSpPr>
          <a:xfrm>
            <a:off x="4996615" y="1805106"/>
            <a:ext cx="2937260" cy="2216216"/>
            <a:chOff x="5255200" y="3006475"/>
            <a:chExt cx="511700" cy="378575"/>
          </a:xfrm>
        </p:grpSpPr>
        <p:sp>
          <p:nvSpPr>
            <p:cNvPr id="144" name="Google Shape;144;p21"/>
            <p:cNvSpPr/>
            <p:nvPr/>
          </p:nvSpPr>
          <p:spPr>
            <a:xfrm>
              <a:off x="5255200" y="3006475"/>
              <a:ext cx="349900" cy="349875"/>
            </a:xfrm>
            <a:custGeom>
              <a:rect b="b" l="l" r="r" t="t"/>
              <a:pathLst>
                <a:path extrusionOk="0" h="13995" w="13996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936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21"/>
            <p:cNvSpPr/>
            <p:nvPr/>
          </p:nvSpPr>
          <p:spPr>
            <a:xfrm>
              <a:off x="5567825" y="3185975"/>
              <a:ext cx="199075" cy="199075"/>
            </a:xfrm>
            <a:custGeom>
              <a:rect b="b" l="l" r="r" t="t"/>
              <a:pathLst>
                <a:path extrusionOk="0" h="7963" w="7963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936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2"/>
          <p:cNvSpPr txBox="1"/>
          <p:nvPr>
            <p:ph idx="4294967295" type="ctrTitle"/>
          </p:nvPr>
        </p:nvSpPr>
        <p:spPr>
          <a:xfrm>
            <a:off x="685800" y="616017"/>
            <a:ext cx="7772400" cy="11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9362F2"/>
                </a:solidFill>
              </a:rPr>
              <a:t>6,200+ </a:t>
            </a:r>
            <a:endParaRPr sz="9600">
              <a:solidFill>
                <a:srgbClr val="9362F2"/>
              </a:solidFill>
            </a:endParaRPr>
          </a:p>
        </p:txBody>
      </p:sp>
      <p:sp>
        <p:nvSpPr>
          <p:cNvPr id="151" name="Google Shape;151;p22"/>
          <p:cNvSpPr txBox="1"/>
          <p:nvPr>
            <p:ph idx="4294967295" type="subTitle"/>
          </p:nvPr>
        </p:nvSpPr>
        <p:spPr>
          <a:xfrm>
            <a:off x="832000" y="2032950"/>
            <a:ext cx="4045800" cy="261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>
                <a:latin typeface="Raleway"/>
                <a:ea typeface="Raleway"/>
                <a:cs typeface="Raleway"/>
                <a:sym typeface="Raleway"/>
              </a:rPr>
              <a:t>Streets in Brussels! 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1200" u="sng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Woluwe Saint-Pierre/Sint-Pieters-Woluwe: 370 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Watermael-Boitsfort/Watermaal-Bosvoorde: 284 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Uccle/Ukkel: 507 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Schaerbeek/Schaarbeek: 394 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Saint-Josse-ten-Noode/Sint-Joost-ten-Node: 139 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Woluwe-Saint-Lambert/Sint-Lambrechts-Woluwe: 343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52" name="Google Shape;152;p22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53" name="Google Shape;153;p22"/>
          <p:cNvGrpSpPr/>
          <p:nvPr/>
        </p:nvGrpSpPr>
        <p:grpSpPr>
          <a:xfrm>
            <a:off x="8054838" y="308799"/>
            <a:ext cx="796168" cy="763718"/>
            <a:chOff x="5241175" y="4959100"/>
            <a:chExt cx="539775" cy="517775"/>
          </a:xfrm>
        </p:grpSpPr>
        <p:sp>
          <p:nvSpPr>
            <p:cNvPr id="154" name="Google Shape;154;p22"/>
            <p:cNvSpPr/>
            <p:nvPr/>
          </p:nvSpPr>
          <p:spPr>
            <a:xfrm>
              <a:off x="5575150" y="4959100"/>
              <a:ext cx="161225" cy="178300"/>
            </a:xfrm>
            <a:custGeom>
              <a:rect b="b" l="l" r="r" t="t"/>
              <a:pathLst>
                <a:path extrusionOk="0" h="7132" w="6449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936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22"/>
            <p:cNvSpPr/>
            <p:nvPr/>
          </p:nvSpPr>
          <p:spPr>
            <a:xfrm>
              <a:off x="5330925" y="4985350"/>
              <a:ext cx="128250" cy="148400"/>
            </a:xfrm>
            <a:custGeom>
              <a:rect b="b" l="l" r="r" t="t"/>
              <a:pathLst>
                <a:path extrusionOk="0" h="5936" w="513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936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22"/>
            <p:cNvSpPr/>
            <p:nvPr/>
          </p:nvSpPr>
          <p:spPr>
            <a:xfrm>
              <a:off x="5241175" y="5241175"/>
              <a:ext cx="180125" cy="109325"/>
            </a:xfrm>
            <a:custGeom>
              <a:rect b="b" l="l" r="r" t="t"/>
              <a:pathLst>
                <a:path extrusionOk="0" h="4373" w="7205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936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22"/>
            <p:cNvSpPr/>
            <p:nvPr/>
          </p:nvSpPr>
          <p:spPr>
            <a:xfrm>
              <a:off x="5461575" y="5316900"/>
              <a:ext cx="89175" cy="159975"/>
            </a:xfrm>
            <a:custGeom>
              <a:rect b="b" l="l" r="r" t="t"/>
              <a:pathLst>
                <a:path extrusionOk="0" h="6399" w="3567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936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2"/>
            <p:cNvSpPr/>
            <p:nvPr/>
          </p:nvSpPr>
          <p:spPr>
            <a:xfrm>
              <a:off x="5619100" y="5194175"/>
              <a:ext cx="161850" cy="89775"/>
            </a:xfrm>
            <a:custGeom>
              <a:rect b="b" l="l" r="r" t="t"/>
              <a:pathLst>
                <a:path extrusionOk="0" h="3591" w="6474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936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2"/>
            <p:cNvSpPr/>
            <p:nvPr/>
          </p:nvSpPr>
          <p:spPr>
            <a:xfrm>
              <a:off x="5420075" y="5116000"/>
              <a:ext cx="189300" cy="189925"/>
            </a:xfrm>
            <a:custGeom>
              <a:rect b="b" l="l" r="r" t="t"/>
              <a:pathLst>
                <a:path extrusionOk="0" h="7597" w="7572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936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0" name="Google Shape;160;p22"/>
          <p:cNvSpPr txBox="1"/>
          <p:nvPr/>
        </p:nvSpPr>
        <p:spPr>
          <a:xfrm>
            <a:off x="4830825" y="2251250"/>
            <a:ext cx="3773700" cy="23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Ixelles/Elsene: 367 </a:t>
            </a:r>
            <a:endParaRPr sz="1200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Ganshoren: 142 </a:t>
            </a:r>
            <a:endParaRPr sz="1200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Evere: 193 </a:t>
            </a:r>
            <a:endParaRPr sz="1200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Etterbeek: 223 Berchem-Sainte-Agathe/Sint-Agatha-Berchem: 151 </a:t>
            </a:r>
            <a:endParaRPr sz="1200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Auderghem: 283 Anderlecht: 543 Saint-Gilles/Sint-Gillis: 177</a:t>
            </a:r>
            <a:endParaRPr sz="1200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Molenbeek-Saint-Jean/Sint-Jans-Molenbeek: 331 Koekelberg: 102 Jette: 243</a:t>
            </a:r>
            <a:endParaRPr sz="1200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Bruxelles/Brussels: 1374 </a:t>
            </a:r>
            <a:endParaRPr sz="1200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Forest/Vorst: 217</a:t>
            </a:r>
            <a:endParaRPr sz="1200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3"/>
          <p:cNvSpPr txBox="1"/>
          <p:nvPr>
            <p:ph type="title"/>
          </p:nvPr>
        </p:nvSpPr>
        <p:spPr>
          <a:xfrm>
            <a:off x="773475" y="69632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The process is </a:t>
            </a:r>
            <a:r>
              <a:rPr lang="en" sz="3600">
                <a:solidFill>
                  <a:schemeClr val="accent5"/>
                </a:solidFill>
              </a:rPr>
              <a:t>easy</a:t>
            </a:r>
            <a:endParaRPr sz="3600">
              <a:solidFill>
                <a:schemeClr val="accent5"/>
              </a:solidFill>
            </a:endParaRPr>
          </a:p>
        </p:txBody>
      </p:sp>
      <p:sp>
        <p:nvSpPr>
          <p:cNvPr id="166" name="Google Shape;166;p23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7" name="Google Shape;167;p23"/>
          <p:cNvSpPr txBox="1"/>
          <p:nvPr/>
        </p:nvSpPr>
        <p:spPr>
          <a:xfrm>
            <a:off x="773475" y="1634775"/>
            <a:ext cx="8187300" cy="33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" sz="30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 Step 1: </a:t>
            </a:r>
            <a:r>
              <a:rPr lang="en" sz="3000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rPr>
              <a:t>Split into 19 groups</a:t>
            </a:r>
            <a:endParaRPr sz="3000"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200"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</a:pPr>
            <a:r>
              <a:rPr b="1" lang="en" sz="30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Step 2: </a:t>
            </a:r>
            <a:r>
              <a:rPr lang="en" sz="3000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rPr>
              <a:t>Go to </a:t>
            </a:r>
            <a:r>
              <a:rPr b="1" lang="en" sz="3000" u="sng">
                <a:solidFill>
                  <a:schemeClr val="hlink"/>
                </a:solidFill>
                <a:latin typeface="Raleway"/>
                <a:ea typeface="Raleway"/>
                <a:cs typeface="Raleway"/>
                <a:sym typeface="Raleway"/>
                <a:hlinkClick r:id="rId3"/>
              </a:rPr>
              <a:t>http://bit.ly/listingbrussels</a:t>
            </a:r>
            <a:endParaRPr b="1" sz="3000">
              <a:solidFill>
                <a:srgbClr val="434343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000"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grpSp>
        <p:nvGrpSpPr>
          <p:cNvPr id="168" name="Google Shape;168;p23"/>
          <p:cNvGrpSpPr/>
          <p:nvPr/>
        </p:nvGrpSpPr>
        <p:grpSpPr>
          <a:xfrm>
            <a:off x="7964730" y="329098"/>
            <a:ext cx="977040" cy="722851"/>
            <a:chOff x="5255200" y="3006475"/>
            <a:chExt cx="511700" cy="378575"/>
          </a:xfrm>
        </p:grpSpPr>
        <p:sp>
          <p:nvSpPr>
            <p:cNvPr id="169" name="Google Shape;169;p23"/>
            <p:cNvSpPr/>
            <p:nvPr/>
          </p:nvSpPr>
          <p:spPr>
            <a:xfrm>
              <a:off x="5255200" y="3006475"/>
              <a:ext cx="349900" cy="349875"/>
            </a:xfrm>
            <a:custGeom>
              <a:rect b="b" l="l" r="r" t="t"/>
              <a:pathLst>
                <a:path extrusionOk="0" h="13995" w="13996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936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23"/>
            <p:cNvSpPr/>
            <p:nvPr/>
          </p:nvSpPr>
          <p:spPr>
            <a:xfrm>
              <a:off x="5567825" y="3185975"/>
              <a:ext cx="199075" cy="199075"/>
            </a:xfrm>
            <a:custGeom>
              <a:rect b="b" l="l" r="r" t="t"/>
              <a:pathLst>
                <a:path extrusionOk="0" h="7963" w="7963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936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4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76" name="Google Shape;176;p24"/>
          <p:cNvGrpSpPr/>
          <p:nvPr/>
        </p:nvGrpSpPr>
        <p:grpSpPr>
          <a:xfrm>
            <a:off x="7964730" y="329098"/>
            <a:ext cx="977040" cy="722851"/>
            <a:chOff x="5255200" y="3006475"/>
            <a:chExt cx="511700" cy="378575"/>
          </a:xfrm>
        </p:grpSpPr>
        <p:sp>
          <p:nvSpPr>
            <p:cNvPr id="177" name="Google Shape;177;p24"/>
            <p:cNvSpPr/>
            <p:nvPr/>
          </p:nvSpPr>
          <p:spPr>
            <a:xfrm>
              <a:off x="5255200" y="3006475"/>
              <a:ext cx="349900" cy="349875"/>
            </a:xfrm>
            <a:custGeom>
              <a:rect b="b" l="l" r="r" t="t"/>
              <a:pathLst>
                <a:path extrusionOk="0" h="13995" w="13996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936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24"/>
            <p:cNvSpPr/>
            <p:nvPr/>
          </p:nvSpPr>
          <p:spPr>
            <a:xfrm>
              <a:off x="5567825" y="3185975"/>
              <a:ext cx="199075" cy="199075"/>
            </a:xfrm>
            <a:custGeom>
              <a:rect b="b" l="l" r="r" t="t"/>
              <a:pathLst>
                <a:path extrusionOk="0" h="7963" w="7963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936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9" name="Google Shape;179;p24"/>
          <p:cNvSpPr txBox="1"/>
          <p:nvPr/>
        </p:nvSpPr>
        <p:spPr>
          <a:xfrm>
            <a:off x="461175" y="465750"/>
            <a:ext cx="6597600" cy="5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Raleway"/>
                <a:ea typeface="Raleway"/>
                <a:cs typeface="Raleway"/>
                <a:sym typeface="Raleway"/>
              </a:rPr>
              <a:t>Step 3 : Click on the document of your municipality </a:t>
            </a:r>
            <a:endParaRPr b="1" sz="240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80" name="Google Shape;18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79046"/>
            <a:ext cx="9143999" cy="3564458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4"/>
          <p:cNvSpPr/>
          <p:nvPr/>
        </p:nvSpPr>
        <p:spPr>
          <a:xfrm rot="10800000">
            <a:off x="4518050" y="1704000"/>
            <a:ext cx="899100" cy="3753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9362F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9362F2"/>
              </a:highlight>
            </a:endParaRPr>
          </a:p>
        </p:txBody>
      </p:sp>
      <p:sp>
        <p:nvSpPr>
          <p:cNvPr id="182" name="Google Shape;182;p24"/>
          <p:cNvSpPr txBox="1"/>
          <p:nvPr/>
        </p:nvSpPr>
        <p:spPr>
          <a:xfrm>
            <a:off x="6401375" y="1051950"/>
            <a:ext cx="2540400" cy="5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latin typeface="Raleway"/>
                <a:ea typeface="Raleway"/>
                <a:cs typeface="Raleway"/>
                <a:sym typeface="Raleway"/>
              </a:rPr>
              <a:t>Psssss: this presentation is </a:t>
            </a:r>
            <a:endParaRPr b="1" i="1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latin typeface="Raleway"/>
                <a:ea typeface="Raleway"/>
                <a:cs typeface="Raleway"/>
                <a:sym typeface="Raleway"/>
              </a:rPr>
              <a:t>also in that folde</a:t>
            </a:r>
            <a:r>
              <a:rPr b="1" lang="en">
                <a:latin typeface="Raleway"/>
                <a:ea typeface="Raleway"/>
                <a:cs typeface="Raleway"/>
                <a:sym typeface="Raleway"/>
              </a:rPr>
              <a:t>r!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5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8" name="Google Shape;188;p25"/>
          <p:cNvSpPr txBox="1"/>
          <p:nvPr/>
        </p:nvSpPr>
        <p:spPr>
          <a:xfrm>
            <a:off x="754350" y="1095363"/>
            <a:ext cx="7635300" cy="9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100"/>
              <a:buNone/>
            </a:pPr>
            <a:r>
              <a:t/>
            </a:r>
            <a:endParaRPr b="1" sz="3000">
              <a:solidFill>
                <a:srgbClr val="434343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189" name="Google Shape;189;p25"/>
          <p:cNvGrpSpPr/>
          <p:nvPr/>
        </p:nvGrpSpPr>
        <p:grpSpPr>
          <a:xfrm>
            <a:off x="7964730" y="329098"/>
            <a:ext cx="977040" cy="722851"/>
            <a:chOff x="5255200" y="3006475"/>
            <a:chExt cx="511700" cy="378575"/>
          </a:xfrm>
        </p:grpSpPr>
        <p:sp>
          <p:nvSpPr>
            <p:cNvPr id="190" name="Google Shape;190;p25"/>
            <p:cNvSpPr/>
            <p:nvPr/>
          </p:nvSpPr>
          <p:spPr>
            <a:xfrm>
              <a:off x="5255200" y="3006475"/>
              <a:ext cx="349900" cy="349875"/>
            </a:xfrm>
            <a:custGeom>
              <a:rect b="b" l="l" r="r" t="t"/>
              <a:pathLst>
                <a:path extrusionOk="0" h="13995" w="13996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936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5"/>
            <p:cNvSpPr/>
            <p:nvPr/>
          </p:nvSpPr>
          <p:spPr>
            <a:xfrm>
              <a:off x="5567825" y="3185975"/>
              <a:ext cx="199075" cy="199075"/>
            </a:xfrm>
            <a:custGeom>
              <a:rect b="b" l="l" r="r" t="t"/>
              <a:pathLst>
                <a:path extrusionOk="0" h="7963" w="7963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936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92" name="Google Shape;19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73073"/>
            <a:ext cx="9143999" cy="2197354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5"/>
          <p:cNvSpPr txBox="1"/>
          <p:nvPr/>
        </p:nvSpPr>
        <p:spPr>
          <a:xfrm>
            <a:off x="680075" y="555000"/>
            <a:ext cx="5198100" cy="6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Step 3.1: You arrive on this page</a:t>
            </a:r>
            <a:endParaRPr/>
          </a:p>
        </p:txBody>
      </p:sp>
      <p:sp>
        <p:nvSpPr>
          <p:cNvPr id="194" name="Google Shape;194;p25"/>
          <p:cNvSpPr/>
          <p:nvPr/>
        </p:nvSpPr>
        <p:spPr>
          <a:xfrm rot="-5400000">
            <a:off x="1492925" y="3861600"/>
            <a:ext cx="414600" cy="1950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9362F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9362F2"/>
              </a:highlight>
            </a:endParaRPr>
          </a:p>
        </p:txBody>
      </p:sp>
      <p:sp>
        <p:nvSpPr>
          <p:cNvPr id="195" name="Google Shape;195;p25"/>
          <p:cNvSpPr/>
          <p:nvPr/>
        </p:nvSpPr>
        <p:spPr>
          <a:xfrm rot="-5400000">
            <a:off x="2706475" y="3976925"/>
            <a:ext cx="715500" cy="1950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9362F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9362F2"/>
              </a:highlight>
            </a:endParaRPr>
          </a:p>
        </p:txBody>
      </p:sp>
      <p:sp>
        <p:nvSpPr>
          <p:cNvPr id="196" name="Google Shape;196;p25"/>
          <p:cNvSpPr/>
          <p:nvPr/>
        </p:nvSpPr>
        <p:spPr>
          <a:xfrm rot="-5400000">
            <a:off x="4220925" y="3826400"/>
            <a:ext cx="414600" cy="1950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9362F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9362F2"/>
              </a:highlight>
            </a:endParaRPr>
          </a:p>
        </p:txBody>
      </p:sp>
      <p:sp>
        <p:nvSpPr>
          <p:cNvPr id="197" name="Google Shape;197;p25"/>
          <p:cNvSpPr/>
          <p:nvPr/>
        </p:nvSpPr>
        <p:spPr>
          <a:xfrm rot="-5400000">
            <a:off x="7238225" y="3826400"/>
            <a:ext cx="414600" cy="1950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9362F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9362F2"/>
              </a:highlight>
            </a:endParaRPr>
          </a:p>
        </p:txBody>
      </p:sp>
      <p:sp>
        <p:nvSpPr>
          <p:cNvPr id="198" name="Google Shape;198;p25"/>
          <p:cNvSpPr txBox="1"/>
          <p:nvPr/>
        </p:nvSpPr>
        <p:spPr>
          <a:xfrm>
            <a:off x="992725" y="4131200"/>
            <a:ext cx="1485300" cy="3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aleway"/>
                <a:ea typeface="Raleway"/>
                <a:cs typeface="Raleway"/>
                <a:sym typeface="Raleway"/>
              </a:rPr>
              <a:t>Street Names FR</a:t>
            </a:r>
            <a:endParaRPr b="1" sz="12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9" name="Google Shape;199;p25"/>
          <p:cNvSpPr txBox="1"/>
          <p:nvPr/>
        </p:nvSpPr>
        <p:spPr>
          <a:xfrm>
            <a:off x="2352875" y="4388425"/>
            <a:ext cx="1485300" cy="3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aleway"/>
                <a:ea typeface="Raleway"/>
                <a:cs typeface="Raleway"/>
                <a:sym typeface="Raleway"/>
              </a:rPr>
              <a:t>Street Names NL</a:t>
            </a:r>
            <a:endParaRPr b="1" sz="12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0" name="Google Shape;200;p25"/>
          <p:cNvSpPr txBox="1"/>
          <p:nvPr/>
        </p:nvSpPr>
        <p:spPr>
          <a:xfrm>
            <a:off x="3892775" y="4080575"/>
            <a:ext cx="1219500" cy="3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aleway"/>
                <a:ea typeface="Raleway"/>
                <a:cs typeface="Raleway"/>
                <a:sym typeface="Raleway"/>
              </a:rPr>
              <a:t>Wikidata Tag</a:t>
            </a:r>
            <a:endParaRPr b="1" sz="12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1" name="Google Shape;201;p25"/>
          <p:cNvSpPr/>
          <p:nvPr/>
        </p:nvSpPr>
        <p:spPr>
          <a:xfrm rot="-5400000">
            <a:off x="5434475" y="3976925"/>
            <a:ext cx="715500" cy="1950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9362F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9362F2"/>
              </a:highlight>
            </a:endParaRPr>
          </a:p>
        </p:txBody>
      </p:sp>
      <p:sp>
        <p:nvSpPr>
          <p:cNvPr id="202" name="Google Shape;202;p25"/>
          <p:cNvSpPr/>
          <p:nvPr/>
        </p:nvSpPr>
        <p:spPr>
          <a:xfrm rot="-5400000">
            <a:off x="8344150" y="3976925"/>
            <a:ext cx="715500" cy="1950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9362F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9362F2"/>
              </a:highlight>
            </a:endParaRPr>
          </a:p>
        </p:txBody>
      </p:sp>
      <p:sp>
        <p:nvSpPr>
          <p:cNvPr id="203" name="Google Shape;203;p25"/>
          <p:cNvSpPr txBox="1"/>
          <p:nvPr/>
        </p:nvSpPr>
        <p:spPr>
          <a:xfrm>
            <a:off x="5471725" y="4349325"/>
            <a:ext cx="1219500" cy="3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aleway"/>
                <a:ea typeface="Raleway"/>
                <a:cs typeface="Raleway"/>
                <a:sym typeface="Raleway"/>
              </a:rPr>
              <a:t>Gender</a:t>
            </a:r>
            <a:endParaRPr b="1" sz="12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4" name="Google Shape;204;p25"/>
          <p:cNvSpPr txBox="1"/>
          <p:nvPr/>
        </p:nvSpPr>
        <p:spPr>
          <a:xfrm>
            <a:off x="7050663" y="4036825"/>
            <a:ext cx="1219500" cy="3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aleway"/>
                <a:ea typeface="Raleway"/>
                <a:cs typeface="Raleway"/>
                <a:sym typeface="Raleway"/>
              </a:rPr>
              <a:t>Wikipedia Link</a:t>
            </a:r>
            <a:endParaRPr b="1" sz="12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5" name="Google Shape;205;p25"/>
          <p:cNvSpPr txBox="1"/>
          <p:nvPr/>
        </p:nvSpPr>
        <p:spPr>
          <a:xfrm>
            <a:off x="8432051" y="4482800"/>
            <a:ext cx="539700" cy="3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aleway"/>
                <a:ea typeface="Raleway"/>
                <a:cs typeface="Raleway"/>
                <a:sym typeface="Raleway"/>
              </a:rPr>
              <a:t>Note</a:t>
            </a:r>
            <a:endParaRPr b="1" sz="12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6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1" name="Google Shape;211;p26"/>
          <p:cNvSpPr txBox="1"/>
          <p:nvPr/>
        </p:nvSpPr>
        <p:spPr>
          <a:xfrm>
            <a:off x="738725" y="532575"/>
            <a:ext cx="6624900" cy="6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100"/>
              <a:buNone/>
            </a:pPr>
            <a:r>
              <a:rPr b="1" lang="en" sz="3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Step 4: Adding the Wikidata Tag</a:t>
            </a:r>
            <a:endParaRPr b="1" sz="30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212" name="Google Shape;212;p26"/>
          <p:cNvGrpSpPr/>
          <p:nvPr/>
        </p:nvGrpSpPr>
        <p:grpSpPr>
          <a:xfrm>
            <a:off x="7964730" y="329098"/>
            <a:ext cx="977040" cy="722851"/>
            <a:chOff x="5255200" y="3006475"/>
            <a:chExt cx="511700" cy="378575"/>
          </a:xfrm>
        </p:grpSpPr>
        <p:sp>
          <p:nvSpPr>
            <p:cNvPr id="213" name="Google Shape;213;p26"/>
            <p:cNvSpPr/>
            <p:nvPr/>
          </p:nvSpPr>
          <p:spPr>
            <a:xfrm>
              <a:off x="5255200" y="3006475"/>
              <a:ext cx="349900" cy="349875"/>
            </a:xfrm>
            <a:custGeom>
              <a:rect b="b" l="l" r="r" t="t"/>
              <a:pathLst>
                <a:path extrusionOk="0" h="13995" w="13996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936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26"/>
            <p:cNvSpPr/>
            <p:nvPr/>
          </p:nvSpPr>
          <p:spPr>
            <a:xfrm>
              <a:off x="5567825" y="3185975"/>
              <a:ext cx="199075" cy="199075"/>
            </a:xfrm>
            <a:custGeom>
              <a:rect b="b" l="l" r="r" t="t"/>
              <a:pathLst>
                <a:path extrusionOk="0" h="7963" w="7963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936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5" name="Google Shape;215;p26"/>
          <p:cNvSpPr txBox="1"/>
          <p:nvPr/>
        </p:nvSpPr>
        <p:spPr>
          <a:xfrm>
            <a:off x="953650" y="1352325"/>
            <a:ext cx="6941400" cy="19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aleway"/>
                <a:ea typeface="Raleway"/>
                <a:cs typeface="Raleway"/>
                <a:sym typeface="Raleway"/>
              </a:rPr>
              <a:t>4. 1. 	Check on WikiData 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aleway Thin"/>
                <a:ea typeface="Raleway Thin"/>
                <a:cs typeface="Raleway Thin"/>
                <a:sym typeface="Raleway Thin"/>
              </a:rPr>
              <a:t>Click on this link: </a:t>
            </a:r>
            <a:r>
              <a:rPr b="1" lang="en" u="sng">
                <a:solidFill>
                  <a:schemeClr val="hlink"/>
                </a:solidFill>
                <a:latin typeface="Raleway"/>
                <a:ea typeface="Raleway"/>
                <a:cs typeface="Raleway"/>
                <a:sym typeface="Raleway"/>
                <a:hlinkClick r:id="rId3"/>
              </a:rPr>
              <a:t>http://bit.ly/wikidatatags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aleway Thin"/>
              <a:ea typeface="Raleway Thin"/>
              <a:cs typeface="Raleway Thin"/>
              <a:sym typeface="Raleway Thin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aleway"/>
                <a:ea typeface="Raleway"/>
                <a:cs typeface="Raleway"/>
                <a:sym typeface="Raleway"/>
              </a:rPr>
              <a:t>Example: </a:t>
            </a:r>
            <a:r>
              <a:rPr lang="en">
                <a:latin typeface="Raleway Thin"/>
                <a:ea typeface="Raleway Thin"/>
                <a:cs typeface="Raleway Thin"/>
                <a:sym typeface="Raleway Thin"/>
              </a:rPr>
              <a:t>Avenue de Broqueville/de Broquevillelaan</a:t>
            </a:r>
            <a:endParaRPr>
              <a:latin typeface="Raleway Thin"/>
              <a:ea typeface="Raleway Thin"/>
              <a:cs typeface="Raleway Thin"/>
              <a:sym typeface="Raleway Thin"/>
            </a:endParaRPr>
          </a:p>
        </p:txBody>
      </p:sp>
      <p:pic>
        <p:nvPicPr>
          <p:cNvPr id="216" name="Google Shape;216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12525" y="2575975"/>
            <a:ext cx="6534150" cy="1047750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6"/>
          <p:cNvSpPr/>
          <p:nvPr/>
        </p:nvSpPr>
        <p:spPr>
          <a:xfrm>
            <a:off x="1055175" y="3002350"/>
            <a:ext cx="414600" cy="1950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9362F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9362F2"/>
              </a:highlight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7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3" name="Google Shape;223;p27"/>
          <p:cNvSpPr txBox="1"/>
          <p:nvPr/>
        </p:nvSpPr>
        <p:spPr>
          <a:xfrm>
            <a:off x="738725" y="532575"/>
            <a:ext cx="6624900" cy="6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100"/>
              <a:buNone/>
            </a:pPr>
            <a:r>
              <a:rPr b="1" lang="en" sz="30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Step 4: Adding the Wikidata Tag</a:t>
            </a:r>
            <a:endParaRPr b="1" sz="3000">
              <a:solidFill>
                <a:srgbClr val="434343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224" name="Google Shape;224;p27"/>
          <p:cNvGrpSpPr/>
          <p:nvPr/>
        </p:nvGrpSpPr>
        <p:grpSpPr>
          <a:xfrm>
            <a:off x="7964730" y="329098"/>
            <a:ext cx="977040" cy="722851"/>
            <a:chOff x="5255200" y="3006475"/>
            <a:chExt cx="511700" cy="378575"/>
          </a:xfrm>
        </p:grpSpPr>
        <p:sp>
          <p:nvSpPr>
            <p:cNvPr id="225" name="Google Shape;225;p27"/>
            <p:cNvSpPr/>
            <p:nvPr/>
          </p:nvSpPr>
          <p:spPr>
            <a:xfrm>
              <a:off x="5255200" y="3006475"/>
              <a:ext cx="349900" cy="349875"/>
            </a:xfrm>
            <a:custGeom>
              <a:rect b="b" l="l" r="r" t="t"/>
              <a:pathLst>
                <a:path extrusionOk="0" h="13995" w="13996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936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27"/>
            <p:cNvSpPr/>
            <p:nvPr/>
          </p:nvSpPr>
          <p:spPr>
            <a:xfrm>
              <a:off x="5567825" y="3185975"/>
              <a:ext cx="199075" cy="199075"/>
            </a:xfrm>
            <a:custGeom>
              <a:rect b="b" l="l" r="r" t="t"/>
              <a:pathLst>
                <a:path extrusionOk="0" h="7963" w="7963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936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7" name="Google Shape;227;p27"/>
          <p:cNvSpPr txBox="1"/>
          <p:nvPr/>
        </p:nvSpPr>
        <p:spPr>
          <a:xfrm>
            <a:off x="953650" y="1352325"/>
            <a:ext cx="6941400" cy="19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aleway"/>
                <a:ea typeface="Raleway"/>
                <a:cs typeface="Raleway"/>
                <a:sym typeface="Raleway"/>
              </a:rPr>
              <a:t>4.2.	 Type the name of the street in Wikidata</a:t>
            </a:r>
            <a:endParaRPr b="1" sz="18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aleway"/>
                <a:ea typeface="Raleway"/>
                <a:cs typeface="Raleway"/>
                <a:sym typeface="Raleway"/>
              </a:rPr>
              <a:t>	</a:t>
            </a:r>
            <a:r>
              <a:rPr b="1" lang="en">
                <a:latin typeface="Raleway"/>
                <a:ea typeface="Raleway"/>
                <a:cs typeface="Raleway"/>
                <a:sym typeface="Raleway"/>
              </a:rPr>
              <a:t>  </a:t>
            </a:r>
            <a:r>
              <a:rPr lang="en">
                <a:latin typeface="Raleway Thin"/>
                <a:ea typeface="Raleway Thin"/>
                <a:cs typeface="Raleway Thin"/>
                <a:sym typeface="Raleway Thin"/>
              </a:rPr>
              <a:t>Reminder:</a:t>
            </a:r>
            <a:r>
              <a:rPr lang="en" sz="1800">
                <a:latin typeface="Raleway Thin"/>
                <a:ea typeface="Raleway Thin"/>
                <a:cs typeface="Raleway Thin"/>
                <a:sym typeface="Raleway Thin"/>
              </a:rPr>
              <a:t> </a:t>
            </a:r>
            <a:r>
              <a:rPr b="1" lang="en" u="sng">
                <a:solidFill>
                  <a:schemeClr val="hlink"/>
                </a:solidFill>
                <a:latin typeface="Raleway"/>
                <a:ea typeface="Raleway"/>
                <a:cs typeface="Raleway"/>
                <a:sym typeface="Raleway"/>
                <a:hlinkClick r:id="rId3"/>
              </a:rPr>
              <a:t>http://bit.ly/wikidatatags</a:t>
            </a:r>
            <a:endParaRPr sz="1800">
              <a:latin typeface="Raleway Thin"/>
              <a:ea typeface="Raleway Thin"/>
              <a:cs typeface="Raleway Thin"/>
              <a:sym typeface="Raleway Thin"/>
            </a:endParaRPr>
          </a:p>
        </p:txBody>
      </p:sp>
      <p:pic>
        <p:nvPicPr>
          <p:cNvPr id="228" name="Google Shape;228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3900" y="2179988"/>
            <a:ext cx="7696200" cy="1971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8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34" name="Google Shape;234;p28"/>
          <p:cNvGrpSpPr/>
          <p:nvPr/>
        </p:nvGrpSpPr>
        <p:grpSpPr>
          <a:xfrm>
            <a:off x="7964730" y="329098"/>
            <a:ext cx="977040" cy="722851"/>
            <a:chOff x="5255200" y="3006475"/>
            <a:chExt cx="511700" cy="378575"/>
          </a:xfrm>
        </p:grpSpPr>
        <p:sp>
          <p:nvSpPr>
            <p:cNvPr id="235" name="Google Shape;235;p28"/>
            <p:cNvSpPr/>
            <p:nvPr/>
          </p:nvSpPr>
          <p:spPr>
            <a:xfrm>
              <a:off x="5255200" y="3006475"/>
              <a:ext cx="349900" cy="349875"/>
            </a:xfrm>
            <a:custGeom>
              <a:rect b="b" l="l" r="r" t="t"/>
              <a:pathLst>
                <a:path extrusionOk="0" h="13995" w="13996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936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28"/>
            <p:cNvSpPr/>
            <p:nvPr/>
          </p:nvSpPr>
          <p:spPr>
            <a:xfrm>
              <a:off x="5567825" y="3185975"/>
              <a:ext cx="199075" cy="199075"/>
            </a:xfrm>
            <a:custGeom>
              <a:rect b="b" l="l" r="r" t="t"/>
              <a:pathLst>
                <a:path extrusionOk="0" h="7963" w="7963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936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7" name="Google Shape;237;p28"/>
          <p:cNvSpPr txBox="1"/>
          <p:nvPr/>
        </p:nvSpPr>
        <p:spPr>
          <a:xfrm>
            <a:off x="6222225" y="1305425"/>
            <a:ext cx="2382300" cy="32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highlight>
                  <a:schemeClr val="accent5"/>
                </a:highlight>
                <a:latin typeface="Raleway"/>
                <a:ea typeface="Raleway"/>
                <a:cs typeface="Raleway"/>
                <a:sym typeface="Raleway"/>
              </a:rPr>
              <a:t>Option 1: </a:t>
            </a:r>
            <a:endParaRPr b="1" u="sng">
              <a:highlight>
                <a:schemeClr val="accent5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aleway Thin"/>
                <a:ea typeface="Raleway Thin"/>
                <a:cs typeface="Raleway Thin"/>
                <a:sym typeface="Raleway Thin"/>
              </a:rPr>
              <a:t>Only one name comes up. </a:t>
            </a:r>
            <a:endParaRPr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aleway Thin"/>
                <a:ea typeface="Raleway Thin"/>
                <a:cs typeface="Raleway Thin"/>
                <a:sym typeface="Raleway Thin"/>
              </a:rPr>
              <a:t>Lucky you!</a:t>
            </a:r>
            <a:endParaRPr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highlight>
                  <a:srgbClr val="9362F2"/>
                </a:highlight>
                <a:latin typeface="Raleway"/>
                <a:ea typeface="Raleway"/>
                <a:cs typeface="Raleway"/>
                <a:sym typeface="Raleway"/>
              </a:rPr>
              <a:t>Option 2: </a:t>
            </a:r>
            <a:endParaRPr b="1" u="sng">
              <a:highlight>
                <a:srgbClr val="9362F2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aleway Thin"/>
                <a:ea typeface="Raleway Thin"/>
                <a:cs typeface="Raleway Thin"/>
                <a:sym typeface="Raleway Thin"/>
              </a:rPr>
              <a:t>Different possibilities come up. </a:t>
            </a:r>
            <a:endParaRPr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aleway Thin"/>
                <a:ea typeface="Raleway Thin"/>
                <a:cs typeface="Raleway Thin"/>
                <a:sym typeface="Raleway Thin"/>
              </a:rPr>
              <a:t>It could be Huguette, Charles or Pierre! </a:t>
            </a:r>
            <a:endParaRPr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aleway"/>
                <a:ea typeface="Raleway"/>
                <a:cs typeface="Raleway"/>
                <a:sym typeface="Raleway"/>
              </a:rPr>
              <a:t>Which one is it?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238" name="Google Shape;23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076" y="554875"/>
            <a:ext cx="5760751" cy="389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9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4" name="Google Shape;244;p29"/>
          <p:cNvSpPr txBox="1"/>
          <p:nvPr/>
        </p:nvSpPr>
        <p:spPr>
          <a:xfrm>
            <a:off x="706925" y="522900"/>
            <a:ext cx="6636600" cy="40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aleway"/>
                <a:ea typeface="Raleway"/>
                <a:cs typeface="Raleway"/>
                <a:sym typeface="Raleway"/>
              </a:rPr>
              <a:t>4.3. 	</a:t>
            </a:r>
            <a:r>
              <a:rPr b="1" lang="en" sz="1800" u="sng">
                <a:latin typeface="Raleway"/>
                <a:ea typeface="Raleway"/>
                <a:cs typeface="Raleway"/>
                <a:sym typeface="Raleway"/>
              </a:rPr>
              <a:t>Finding the right person </a:t>
            </a:r>
            <a:endParaRPr b="1" sz="1800" u="sng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u="sng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latin typeface="Raleway"/>
                <a:ea typeface="Raleway"/>
                <a:cs typeface="Raleway"/>
                <a:sym typeface="Raleway"/>
              </a:rPr>
              <a:t>O</a:t>
            </a:r>
            <a:r>
              <a:rPr b="1" lang="en" u="sng">
                <a:latin typeface="Raleway"/>
                <a:ea typeface="Raleway"/>
                <a:cs typeface="Raleway"/>
                <a:sym typeface="Raleway"/>
              </a:rPr>
              <a:t>ption 2: </a:t>
            </a:r>
            <a:endParaRPr b="1" u="sng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aleway Thin"/>
                <a:ea typeface="Raleway Thin"/>
                <a:cs typeface="Raleway Thin"/>
                <a:sym typeface="Raleway Thin"/>
              </a:rPr>
              <a:t>Different possibilities come up. </a:t>
            </a:r>
            <a:endParaRPr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aleway Thin"/>
                <a:ea typeface="Raleway Thin"/>
                <a:cs typeface="Raleway Thin"/>
                <a:sym typeface="Raleway Thin"/>
              </a:rPr>
              <a:t>Which one is it?</a:t>
            </a:r>
            <a:endParaRPr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aleway Thin"/>
              <a:ea typeface="Raleway Thin"/>
              <a:cs typeface="Raleway Thin"/>
              <a:sym typeface="Raleway Thi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>
                <a:latin typeface="Raleway Thin"/>
                <a:ea typeface="Raleway Thin"/>
                <a:cs typeface="Raleway Thin"/>
                <a:sym typeface="Raleway Thin"/>
              </a:rPr>
              <a:t>Go to </a:t>
            </a:r>
            <a:r>
              <a:rPr b="1" lang="en" u="sng">
                <a:solidFill>
                  <a:schemeClr val="hlink"/>
                </a:solidFill>
                <a:latin typeface="Raleway"/>
                <a:ea typeface="Raleway"/>
                <a:cs typeface="Raleway"/>
                <a:sym typeface="Raleway"/>
                <a:hlinkClick r:id="rId3"/>
              </a:rPr>
              <a:t>http://bit.ly/StreetsBrussels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aleway Thin"/>
              <a:buChar char="-"/>
            </a:pPr>
            <a:r>
              <a:rPr lang="en">
                <a:latin typeface="Raleway Thin"/>
                <a:ea typeface="Raleway Thin"/>
                <a:cs typeface="Raleway Thin"/>
                <a:sym typeface="Raleway Thin"/>
              </a:rPr>
              <a:t>Click on the right municipality </a:t>
            </a:r>
            <a:endParaRPr>
              <a:latin typeface="Raleway Thin"/>
              <a:ea typeface="Raleway Thin"/>
              <a:cs typeface="Raleway Thin"/>
              <a:sym typeface="Raleway Thi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aleway Thin"/>
              <a:buChar char="-"/>
            </a:pPr>
            <a:r>
              <a:rPr lang="en">
                <a:latin typeface="Raleway Thin"/>
                <a:ea typeface="Raleway Thin"/>
                <a:cs typeface="Raleway Thin"/>
                <a:sym typeface="Raleway Thin"/>
              </a:rPr>
              <a:t>Click on street </a:t>
            </a:r>
            <a:endParaRPr>
              <a:latin typeface="Raleway Thin"/>
              <a:ea typeface="Raleway Thin"/>
              <a:cs typeface="Raleway Thin"/>
              <a:sym typeface="Raleway Thi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aleway Thin"/>
              <a:buChar char="-"/>
            </a:pPr>
            <a:r>
              <a:rPr lang="en">
                <a:latin typeface="Raleway Thin"/>
                <a:ea typeface="Raleway Thin"/>
                <a:cs typeface="Raleway Thin"/>
                <a:sym typeface="Raleway Thin"/>
              </a:rPr>
              <a:t>Read the history</a:t>
            </a:r>
            <a:endParaRPr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aleway"/>
                <a:ea typeface="Raleway"/>
                <a:cs typeface="Raleway"/>
                <a:sym typeface="Raleway"/>
              </a:rPr>
              <a:t>So that was Charles (of course 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aleway"/>
                <a:ea typeface="Raleway"/>
                <a:cs typeface="Raleway"/>
                <a:sym typeface="Raleway"/>
              </a:rPr>
              <a:t>it wasn’t Huguette…)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245" name="Google Shape;245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9675" y="743411"/>
            <a:ext cx="4362099" cy="399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9563" y="4002838"/>
            <a:ext cx="3533775" cy="733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0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52" name="Google Shape;252;p30"/>
          <p:cNvGrpSpPr/>
          <p:nvPr/>
        </p:nvGrpSpPr>
        <p:grpSpPr>
          <a:xfrm>
            <a:off x="7964730" y="329098"/>
            <a:ext cx="977040" cy="722851"/>
            <a:chOff x="5255200" y="3006475"/>
            <a:chExt cx="511700" cy="378575"/>
          </a:xfrm>
        </p:grpSpPr>
        <p:sp>
          <p:nvSpPr>
            <p:cNvPr id="253" name="Google Shape;253;p30"/>
            <p:cNvSpPr/>
            <p:nvPr/>
          </p:nvSpPr>
          <p:spPr>
            <a:xfrm>
              <a:off x="5255200" y="3006475"/>
              <a:ext cx="349900" cy="349875"/>
            </a:xfrm>
            <a:custGeom>
              <a:rect b="b" l="l" r="r" t="t"/>
              <a:pathLst>
                <a:path extrusionOk="0" h="13995" w="13996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936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30"/>
            <p:cNvSpPr/>
            <p:nvPr/>
          </p:nvSpPr>
          <p:spPr>
            <a:xfrm>
              <a:off x="5567825" y="3185975"/>
              <a:ext cx="199075" cy="199075"/>
            </a:xfrm>
            <a:custGeom>
              <a:rect b="b" l="l" r="r" t="t"/>
              <a:pathLst>
                <a:path extrusionOk="0" h="7963" w="7963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936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5" name="Google Shape;255;p30"/>
          <p:cNvSpPr txBox="1"/>
          <p:nvPr/>
        </p:nvSpPr>
        <p:spPr>
          <a:xfrm>
            <a:off x="766050" y="492475"/>
            <a:ext cx="6636600" cy="40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aleway"/>
                <a:ea typeface="Raleway"/>
                <a:cs typeface="Raleway"/>
                <a:sym typeface="Raleway"/>
              </a:rPr>
              <a:t>4.4.	</a:t>
            </a:r>
            <a:r>
              <a:rPr b="1" lang="en" sz="1800" u="sng">
                <a:latin typeface="Raleway"/>
                <a:ea typeface="Raleway"/>
                <a:cs typeface="Raleway"/>
                <a:sym typeface="Raleway"/>
              </a:rPr>
              <a:t>Writing the Wikidata Tag</a:t>
            </a:r>
            <a:endParaRPr b="1" sz="1800" u="sng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256" name="Google Shape;25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1688" y="1454538"/>
            <a:ext cx="3533775" cy="73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046825"/>
            <a:ext cx="9144000" cy="394300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30"/>
          <p:cNvSpPr/>
          <p:nvPr/>
        </p:nvSpPr>
        <p:spPr>
          <a:xfrm rot="10800000">
            <a:off x="3595650" y="1501475"/>
            <a:ext cx="414600" cy="1950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9362F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9362F2"/>
              </a:highlight>
            </a:endParaRPr>
          </a:p>
        </p:txBody>
      </p:sp>
      <p:sp>
        <p:nvSpPr>
          <p:cNvPr id="259" name="Google Shape;259;p30"/>
          <p:cNvSpPr/>
          <p:nvPr/>
        </p:nvSpPr>
        <p:spPr>
          <a:xfrm rot="5400000">
            <a:off x="5158666" y="2622611"/>
            <a:ext cx="414600" cy="1950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9362F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9362F2"/>
              </a:highlight>
            </a:endParaRPr>
          </a:p>
        </p:txBody>
      </p:sp>
      <p:sp>
        <p:nvSpPr>
          <p:cNvPr id="260" name="Google Shape;260;p30"/>
          <p:cNvSpPr txBox="1"/>
          <p:nvPr/>
        </p:nvSpPr>
        <p:spPr>
          <a:xfrm>
            <a:off x="4666875" y="1281263"/>
            <a:ext cx="2563800" cy="8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aleway"/>
                <a:ea typeface="Raleway"/>
                <a:cs typeface="Raleway"/>
                <a:sym typeface="Raleway"/>
              </a:rPr>
              <a:t>Copy paste the tag (always start with Q) in the shared excel document</a:t>
            </a:r>
            <a:endParaRPr b="1" sz="18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3"/>
          <p:cNvSpPr txBox="1"/>
          <p:nvPr>
            <p:ph idx="4294967295" type="ctrTitle"/>
          </p:nvPr>
        </p:nvSpPr>
        <p:spPr>
          <a:xfrm>
            <a:off x="685800" y="1507150"/>
            <a:ext cx="6593700" cy="11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9362F2"/>
                </a:solidFill>
              </a:rPr>
              <a:t>Hello!</a:t>
            </a:r>
            <a:endParaRPr sz="9600">
              <a:solidFill>
                <a:srgbClr val="9362F2"/>
              </a:solidFill>
            </a:endParaRPr>
          </a:p>
        </p:txBody>
      </p:sp>
      <p:sp>
        <p:nvSpPr>
          <p:cNvPr id="69" name="Google Shape;69;p13"/>
          <p:cNvSpPr txBox="1"/>
          <p:nvPr>
            <p:ph idx="4294967295" type="subTitle"/>
          </p:nvPr>
        </p:nvSpPr>
        <p:spPr>
          <a:xfrm>
            <a:off x="685800" y="2860000"/>
            <a:ext cx="6593700" cy="19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600"/>
              <a:t>And thank you for coming!</a:t>
            </a:r>
            <a:endParaRPr b="1" sz="36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/>
              <a:t>(Really, thank you. You are making this possible).</a:t>
            </a:r>
            <a:endParaRPr b="1"/>
          </a:p>
        </p:txBody>
      </p:sp>
      <p:sp>
        <p:nvSpPr>
          <p:cNvPr id="70" name="Google Shape;70;p13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1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66" name="Google Shape;266;p31"/>
          <p:cNvGrpSpPr/>
          <p:nvPr/>
        </p:nvGrpSpPr>
        <p:grpSpPr>
          <a:xfrm>
            <a:off x="7964730" y="329098"/>
            <a:ext cx="977040" cy="722851"/>
            <a:chOff x="5255200" y="3006475"/>
            <a:chExt cx="511700" cy="378575"/>
          </a:xfrm>
        </p:grpSpPr>
        <p:sp>
          <p:nvSpPr>
            <p:cNvPr id="267" name="Google Shape;267;p31"/>
            <p:cNvSpPr/>
            <p:nvPr/>
          </p:nvSpPr>
          <p:spPr>
            <a:xfrm>
              <a:off x="5255200" y="3006475"/>
              <a:ext cx="349900" cy="349875"/>
            </a:xfrm>
            <a:custGeom>
              <a:rect b="b" l="l" r="r" t="t"/>
              <a:pathLst>
                <a:path extrusionOk="0" h="13995" w="13996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936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31"/>
            <p:cNvSpPr/>
            <p:nvPr/>
          </p:nvSpPr>
          <p:spPr>
            <a:xfrm>
              <a:off x="5567825" y="3185975"/>
              <a:ext cx="199075" cy="199075"/>
            </a:xfrm>
            <a:custGeom>
              <a:rect b="b" l="l" r="r" t="t"/>
              <a:pathLst>
                <a:path extrusionOk="0" h="7963" w="7963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936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9" name="Google Shape;269;p31"/>
          <p:cNvSpPr txBox="1"/>
          <p:nvPr/>
        </p:nvSpPr>
        <p:spPr>
          <a:xfrm>
            <a:off x="766050" y="492475"/>
            <a:ext cx="6636600" cy="40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aleway"/>
                <a:ea typeface="Raleway"/>
                <a:cs typeface="Raleway"/>
                <a:sym typeface="Raleway"/>
              </a:rPr>
              <a:t>4.5.</a:t>
            </a:r>
            <a:r>
              <a:rPr b="1" lang="en" sz="1800">
                <a:latin typeface="Raleway"/>
                <a:ea typeface="Raleway"/>
                <a:cs typeface="Raleway"/>
                <a:sym typeface="Raleway"/>
              </a:rPr>
              <a:t>	</a:t>
            </a:r>
            <a:r>
              <a:rPr b="1" lang="en" sz="1800" u="sng">
                <a:latin typeface="Raleway"/>
                <a:ea typeface="Raleway"/>
                <a:cs typeface="Raleway"/>
                <a:sym typeface="Raleway"/>
              </a:rPr>
              <a:t>No Wikidata?</a:t>
            </a:r>
            <a:endParaRPr b="1" sz="1800" u="sng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 u="sng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aleway Thin"/>
                <a:ea typeface="Raleway Thin"/>
                <a:cs typeface="Raleway Thin"/>
                <a:sym typeface="Raleway Thin"/>
              </a:rPr>
              <a:t>	Search on </a:t>
            </a:r>
            <a:r>
              <a:rPr b="1" lang="en" sz="1800">
                <a:latin typeface="Raleway"/>
                <a:ea typeface="Raleway"/>
                <a:cs typeface="Raleway"/>
                <a:sym typeface="Raleway"/>
              </a:rPr>
              <a:t>Wikipedia</a:t>
            </a:r>
            <a:r>
              <a:rPr lang="en" sz="1800">
                <a:latin typeface="Raleway Thin"/>
                <a:ea typeface="Raleway Thin"/>
                <a:cs typeface="Raleway Thin"/>
                <a:sym typeface="Raleway Thin"/>
              </a:rPr>
              <a:t> to see if there’s a </a:t>
            </a:r>
            <a:r>
              <a:rPr b="1" lang="en" sz="1800">
                <a:latin typeface="Raleway"/>
                <a:ea typeface="Raleway"/>
                <a:cs typeface="Raleway"/>
                <a:sym typeface="Raleway"/>
              </a:rPr>
              <a:t>profile.</a:t>
            </a:r>
            <a:endParaRPr b="1" sz="18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aleway Thin"/>
              <a:ea typeface="Raleway Thin"/>
              <a:cs typeface="Raleway Thin"/>
              <a:sym typeface="Raleway Thin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Raleway"/>
              <a:ea typeface="Raleway"/>
              <a:cs typeface="Raleway"/>
              <a:sym typeface="Raleway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aleway"/>
                <a:ea typeface="Raleway"/>
                <a:cs typeface="Raleway"/>
                <a:sym typeface="Raleway"/>
              </a:rPr>
              <a:t>YES</a:t>
            </a:r>
            <a:endParaRPr b="1" sz="1800">
              <a:latin typeface="Raleway"/>
              <a:ea typeface="Raleway"/>
              <a:cs typeface="Raleway"/>
              <a:sym typeface="Raleway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aleway Thin"/>
                <a:ea typeface="Raleway Thin"/>
                <a:cs typeface="Raleway Thin"/>
                <a:sym typeface="Raleway Thin"/>
              </a:rPr>
              <a:t>copy/paste link </a:t>
            </a:r>
            <a:endParaRPr sz="1800">
              <a:latin typeface="Raleway Thin"/>
              <a:ea typeface="Raleway Thin"/>
              <a:cs typeface="Raleway Thin"/>
              <a:sym typeface="Raleway Thin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aleway Thin"/>
                <a:ea typeface="Raleway Thin"/>
                <a:cs typeface="Raleway Thin"/>
                <a:sym typeface="Raleway Thin"/>
              </a:rPr>
              <a:t>in the Wikipedia Column </a:t>
            </a:r>
            <a:endParaRPr sz="1800">
              <a:latin typeface="Raleway Thin"/>
              <a:ea typeface="Raleway Thin"/>
              <a:cs typeface="Raleway Thin"/>
              <a:sym typeface="Raleway Thin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270" name="Google Shape;270;p31"/>
          <p:cNvSpPr/>
          <p:nvPr/>
        </p:nvSpPr>
        <p:spPr>
          <a:xfrm rot="5400000">
            <a:off x="2266750" y="3037200"/>
            <a:ext cx="414600" cy="1950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9362F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9362F2"/>
              </a:highlight>
            </a:endParaRPr>
          </a:p>
        </p:txBody>
      </p:sp>
      <p:sp>
        <p:nvSpPr>
          <p:cNvPr id="271" name="Google Shape;271;p31"/>
          <p:cNvSpPr/>
          <p:nvPr/>
        </p:nvSpPr>
        <p:spPr>
          <a:xfrm rot="5400000">
            <a:off x="5057041" y="3037211"/>
            <a:ext cx="414600" cy="1950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9362F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9362F2"/>
              </a:highlight>
            </a:endParaRPr>
          </a:p>
        </p:txBody>
      </p:sp>
      <p:sp>
        <p:nvSpPr>
          <p:cNvPr id="272" name="Google Shape;272;p31"/>
          <p:cNvSpPr txBox="1"/>
          <p:nvPr/>
        </p:nvSpPr>
        <p:spPr>
          <a:xfrm>
            <a:off x="4197675" y="1896150"/>
            <a:ext cx="2352900" cy="9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NO</a:t>
            </a:r>
            <a:endParaRPr b="1" sz="18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Write a comment in the note section</a:t>
            </a:r>
            <a:endParaRPr sz="1800">
              <a:solidFill>
                <a:schemeClr val="dk1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aleway Thin"/>
              <a:ea typeface="Raleway Thin"/>
              <a:cs typeface="Raleway Thin"/>
              <a:sym typeface="Raleway Thin"/>
            </a:endParaRPr>
          </a:p>
        </p:txBody>
      </p:sp>
      <p:pic>
        <p:nvPicPr>
          <p:cNvPr id="273" name="Google Shape;27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5900" y="3495288"/>
            <a:ext cx="5581650" cy="77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2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79" name="Google Shape;279;p32"/>
          <p:cNvGrpSpPr/>
          <p:nvPr/>
        </p:nvGrpSpPr>
        <p:grpSpPr>
          <a:xfrm>
            <a:off x="7964730" y="329098"/>
            <a:ext cx="977040" cy="722851"/>
            <a:chOff x="5255200" y="3006475"/>
            <a:chExt cx="511700" cy="378575"/>
          </a:xfrm>
        </p:grpSpPr>
        <p:sp>
          <p:nvSpPr>
            <p:cNvPr id="280" name="Google Shape;280;p32"/>
            <p:cNvSpPr/>
            <p:nvPr/>
          </p:nvSpPr>
          <p:spPr>
            <a:xfrm>
              <a:off x="5255200" y="3006475"/>
              <a:ext cx="349900" cy="349875"/>
            </a:xfrm>
            <a:custGeom>
              <a:rect b="b" l="l" r="r" t="t"/>
              <a:pathLst>
                <a:path extrusionOk="0" h="13995" w="13996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936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32"/>
            <p:cNvSpPr/>
            <p:nvPr/>
          </p:nvSpPr>
          <p:spPr>
            <a:xfrm>
              <a:off x="5567825" y="3185975"/>
              <a:ext cx="199075" cy="199075"/>
            </a:xfrm>
            <a:custGeom>
              <a:rect b="b" l="l" r="r" t="t"/>
              <a:pathLst>
                <a:path extrusionOk="0" h="7963" w="7963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936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2" name="Google Shape;282;p32"/>
          <p:cNvSpPr txBox="1"/>
          <p:nvPr/>
        </p:nvSpPr>
        <p:spPr>
          <a:xfrm>
            <a:off x="766050" y="492475"/>
            <a:ext cx="6636600" cy="40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aleway"/>
                <a:ea typeface="Raleway"/>
                <a:cs typeface="Raleway"/>
                <a:sym typeface="Raleway"/>
              </a:rPr>
              <a:t>4.6.	</a:t>
            </a:r>
            <a:r>
              <a:rPr b="1" lang="en" sz="1800" u="sng">
                <a:latin typeface="Raleway"/>
                <a:ea typeface="Raleway"/>
                <a:cs typeface="Raleway"/>
                <a:sym typeface="Raleway"/>
              </a:rPr>
              <a:t>No Wikidata nor Wikipedia?</a:t>
            </a:r>
            <a:endParaRPr b="1" sz="1800" u="sng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 u="sng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aleway Thin"/>
                <a:ea typeface="Raleway Thin"/>
                <a:cs typeface="Raleway Thin"/>
                <a:sym typeface="Raleway Thin"/>
              </a:rPr>
              <a:t>Write the </a:t>
            </a:r>
            <a:r>
              <a:rPr b="1" lang="en" sz="1800">
                <a:latin typeface="Raleway"/>
                <a:ea typeface="Raleway"/>
                <a:cs typeface="Raleway"/>
                <a:sym typeface="Raleway"/>
              </a:rPr>
              <a:t>full name of the person if known </a:t>
            </a:r>
            <a:endParaRPr b="1" sz="18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latin typeface="Raleway Thin"/>
                <a:ea typeface="Raleway Thin"/>
                <a:cs typeface="Raleway Thin"/>
                <a:sym typeface="Raleway Thin"/>
              </a:rPr>
              <a:t>Example:</a:t>
            </a:r>
            <a:endParaRPr sz="1800" u="sng"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aleway Thin"/>
              <a:ea typeface="Raleway Thin"/>
              <a:cs typeface="Raleway Thin"/>
              <a:sym typeface="Raleway Thin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aleway Thin"/>
              <a:ea typeface="Raleway Thin"/>
              <a:cs typeface="Raleway Thin"/>
              <a:sym typeface="Raleway Thin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aleway Thin"/>
              <a:ea typeface="Raleway Thin"/>
              <a:cs typeface="Raleway Thin"/>
              <a:sym typeface="Raleway Thin"/>
            </a:endParaRPr>
          </a:p>
        </p:txBody>
      </p:sp>
      <p:pic>
        <p:nvPicPr>
          <p:cNvPr id="283" name="Google Shape;28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179364"/>
            <a:ext cx="9144001" cy="784773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32"/>
          <p:cNvSpPr/>
          <p:nvPr/>
        </p:nvSpPr>
        <p:spPr>
          <a:xfrm rot="-5397512">
            <a:off x="7941735" y="3115243"/>
            <a:ext cx="414600" cy="1953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9362F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9362F2"/>
              </a:highlight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3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0" name="Google Shape;290;p33"/>
          <p:cNvSpPr txBox="1"/>
          <p:nvPr/>
        </p:nvSpPr>
        <p:spPr>
          <a:xfrm>
            <a:off x="738725" y="532575"/>
            <a:ext cx="6624900" cy="6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100"/>
              <a:buNone/>
            </a:pPr>
            <a:r>
              <a:rPr b="1" lang="en" sz="3000">
                <a:solidFill>
                  <a:srgbClr val="434343"/>
                </a:solidFill>
                <a:latin typeface="Raleway"/>
                <a:ea typeface="Raleway"/>
                <a:cs typeface="Raleway"/>
                <a:sym typeface="Raleway"/>
              </a:rPr>
              <a:t>Step 5: Adding the gender</a:t>
            </a:r>
            <a:endParaRPr b="1" sz="3000">
              <a:solidFill>
                <a:srgbClr val="434343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91" name="Google Shape;291;p33"/>
          <p:cNvSpPr txBox="1"/>
          <p:nvPr/>
        </p:nvSpPr>
        <p:spPr>
          <a:xfrm>
            <a:off x="953650" y="1352325"/>
            <a:ext cx="6941400" cy="33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latin typeface="Raleway"/>
                <a:ea typeface="Raleway"/>
                <a:cs typeface="Raleway"/>
                <a:sym typeface="Raleway"/>
              </a:rPr>
              <a:t>4 possibilities: </a:t>
            </a:r>
            <a:endParaRPr b="1" u="sng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aleway"/>
              <a:buChar char="-"/>
            </a:pPr>
            <a:r>
              <a:rPr b="1" lang="en">
                <a:latin typeface="Raleway"/>
                <a:ea typeface="Raleway"/>
                <a:cs typeface="Raleway"/>
                <a:sym typeface="Raleway"/>
              </a:rPr>
              <a:t>Homme/Man 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aleway"/>
              <a:buChar char="-"/>
            </a:pPr>
            <a:r>
              <a:rPr b="1" lang="en">
                <a:latin typeface="Raleway"/>
                <a:ea typeface="Raleway"/>
                <a:cs typeface="Raleway"/>
                <a:sym typeface="Raleway"/>
              </a:rPr>
              <a:t>Femme/Vrouw 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aleway"/>
              <a:buChar char="-"/>
            </a:pPr>
            <a:r>
              <a:rPr b="1" lang="en">
                <a:latin typeface="Raleway"/>
                <a:ea typeface="Raleway"/>
                <a:cs typeface="Raleway"/>
                <a:sym typeface="Raleway"/>
              </a:rPr>
              <a:t>X 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aleway"/>
              <a:buChar char="-"/>
            </a:pPr>
            <a:r>
              <a:rPr b="1" lang="en">
                <a:latin typeface="Raleway"/>
                <a:ea typeface="Raleway"/>
                <a:cs typeface="Raleway"/>
                <a:sym typeface="Raleway"/>
              </a:rPr>
              <a:t>Pas une personne/Geen persoon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aleway"/>
                <a:ea typeface="Raleway"/>
                <a:cs typeface="Raleway"/>
                <a:sym typeface="Raleway"/>
              </a:rPr>
              <a:t>	</a:t>
            </a:r>
            <a:r>
              <a:rPr lang="en">
                <a:latin typeface="Raleway Thin"/>
                <a:ea typeface="Raleway Thin"/>
                <a:cs typeface="Raleway Thin"/>
                <a:sym typeface="Raleway Thin"/>
              </a:rPr>
              <a:t>= all the streets who don’t have the name </a:t>
            </a:r>
            <a:endParaRPr>
              <a:latin typeface="Raleway Thin"/>
              <a:ea typeface="Raleway Thin"/>
              <a:cs typeface="Raleway Thin"/>
              <a:sym typeface="Raleway Thin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aleway Thin"/>
                <a:ea typeface="Raleway Thin"/>
                <a:cs typeface="Raleway Thin"/>
                <a:sym typeface="Raleway Thin"/>
              </a:rPr>
              <a:t>of a person </a:t>
            </a:r>
            <a:endParaRPr>
              <a:latin typeface="Raleway Thin"/>
              <a:ea typeface="Raleway Thin"/>
              <a:cs typeface="Raleway Thin"/>
              <a:sym typeface="Raleway Thin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latin typeface="Raleway Thin"/>
                <a:ea typeface="Raleway Thin"/>
                <a:cs typeface="Raleway Thin"/>
                <a:sym typeface="Raleway Thin"/>
              </a:rPr>
              <a:t>Example: </a:t>
            </a:r>
            <a:endParaRPr u="sng">
              <a:latin typeface="Raleway Thin"/>
              <a:ea typeface="Raleway Thin"/>
              <a:cs typeface="Raleway Thin"/>
              <a:sym typeface="Raleway Thin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aleway Thin"/>
              <a:ea typeface="Raleway Thin"/>
              <a:cs typeface="Raleway Thin"/>
              <a:sym typeface="Raleway Thin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aleway Thin"/>
              <a:ea typeface="Raleway Thin"/>
              <a:cs typeface="Raleway Thin"/>
              <a:sym typeface="Raleway Thin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aleway Thin"/>
              <a:ea typeface="Raleway Thin"/>
              <a:cs typeface="Raleway Thin"/>
              <a:sym typeface="Raleway Thin"/>
            </a:endParaRPr>
          </a:p>
        </p:txBody>
      </p:sp>
      <p:pic>
        <p:nvPicPr>
          <p:cNvPr id="292" name="Google Shape;29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69600" y="634800"/>
            <a:ext cx="2781300" cy="422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16163" y="3611338"/>
            <a:ext cx="4695825" cy="82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4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99" name="Google Shape;299;p34"/>
          <p:cNvGrpSpPr/>
          <p:nvPr/>
        </p:nvGrpSpPr>
        <p:grpSpPr>
          <a:xfrm>
            <a:off x="7964730" y="329098"/>
            <a:ext cx="977040" cy="722851"/>
            <a:chOff x="5255200" y="3006475"/>
            <a:chExt cx="511700" cy="378575"/>
          </a:xfrm>
        </p:grpSpPr>
        <p:sp>
          <p:nvSpPr>
            <p:cNvPr id="300" name="Google Shape;300;p34"/>
            <p:cNvSpPr/>
            <p:nvPr/>
          </p:nvSpPr>
          <p:spPr>
            <a:xfrm>
              <a:off x="5255200" y="3006475"/>
              <a:ext cx="349900" cy="349875"/>
            </a:xfrm>
            <a:custGeom>
              <a:rect b="b" l="l" r="r" t="t"/>
              <a:pathLst>
                <a:path extrusionOk="0" h="13995" w="13996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936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34"/>
            <p:cNvSpPr/>
            <p:nvPr/>
          </p:nvSpPr>
          <p:spPr>
            <a:xfrm>
              <a:off x="5567825" y="3185975"/>
              <a:ext cx="199075" cy="199075"/>
            </a:xfrm>
            <a:custGeom>
              <a:rect b="b" l="l" r="r" t="t"/>
              <a:pathLst>
                <a:path extrusionOk="0" h="7963" w="7963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936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2" name="Google Shape;302;p34"/>
          <p:cNvSpPr txBox="1"/>
          <p:nvPr/>
        </p:nvSpPr>
        <p:spPr>
          <a:xfrm>
            <a:off x="766050" y="492475"/>
            <a:ext cx="7496400" cy="40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aleway"/>
                <a:ea typeface="Raleway"/>
                <a:cs typeface="Raleway"/>
                <a:sym typeface="Raleway"/>
              </a:rPr>
              <a:t>Attention!</a:t>
            </a:r>
            <a:endParaRPr b="1" sz="1800" u="sng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 u="sng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aleway Thin"/>
                <a:ea typeface="Raleway Thin"/>
                <a:cs typeface="Raleway Thin"/>
                <a:sym typeface="Raleway Thin"/>
              </a:rPr>
              <a:t>Sometimes </a:t>
            </a:r>
            <a:r>
              <a:rPr b="1" lang="en" sz="1800">
                <a:latin typeface="Raleway"/>
                <a:ea typeface="Raleway"/>
                <a:cs typeface="Raleway"/>
                <a:sym typeface="Raleway"/>
              </a:rPr>
              <a:t>no first name but still a person!</a:t>
            </a:r>
            <a:endParaRPr b="1" sz="1800">
              <a:latin typeface="Raleway"/>
              <a:ea typeface="Raleway"/>
              <a:cs typeface="Raleway"/>
              <a:sym typeface="Raleway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aleway"/>
                <a:ea typeface="Raleway"/>
                <a:cs typeface="Raleway"/>
                <a:sym typeface="Raleway"/>
              </a:rPr>
              <a:t>Example: </a:t>
            </a:r>
            <a:endParaRPr b="1" sz="18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highlight>
                  <a:srgbClr val="9362F2"/>
                </a:highlight>
                <a:latin typeface="Raleway Thin"/>
                <a:ea typeface="Raleway Thin"/>
                <a:cs typeface="Raleway Thin"/>
                <a:sym typeface="Raleway Thin"/>
              </a:rPr>
              <a:t>Square Vergote (Woluwe St Lambert) </a:t>
            </a:r>
            <a:endParaRPr sz="1800">
              <a:highlight>
                <a:srgbClr val="9362F2"/>
              </a:highlight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aleway Thin"/>
                <a:ea typeface="Raleway Thin"/>
                <a:cs typeface="Raleway Thin"/>
                <a:sym typeface="Raleway Thin"/>
              </a:rPr>
              <a:t>&gt; Rue Vergote </a:t>
            </a:r>
            <a:endParaRPr sz="1800"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aleway Thin"/>
                <a:ea typeface="Raleway Thin"/>
                <a:cs typeface="Raleway Thin"/>
                <a:sym typeface="Raleway Thin"/>
              </a:rPr>
              <a:t>&gt; Auguste Vergote</a:t>
            </a:r>
            <a:endParaRPr sz="1800"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Raleway"/>
                <a:ea typeface="Raleway"/>
                <a:cs typeface="Raleway"/>
                <a:sym typeface="Raleway"/>
              </a:rPr>
              <a:t>Always check on </a:t>
            </a:r>
            <a:endParaRPr b="1" sz="18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solidFill>
                  <a:schemeClr val="hlink"/>
                </a:solidFill>
                <a:latin typeface="Raleway"/>
                <a:ea typeface="Raleway"/>
                <a:cs typeface="Raleway"/>
                <a:sym typeface="Raleway"/>
                <a:hlinkClick r:id="rId3"/>
              </a:rPr>
              <a:t>http://bit.ly/StreetsBrussels</a:t>
            </a:r>
            <a:endParaRPr sz="1800">
              <a:latin typeface="Raleway Thin"/>
              <a:ea typeface="Raleway Thin"/>
              <a:cs typeface="Raleway Thin"/>
              <a:sym typeface="Raleway Thin"/>
            </a:endParaRPr>
          </a:p>
        </p:txBody>
      </p:sp>
      <p:pic>
        <p:nvPicPr>
          <p:cNvPr id="303" name="Google Shape;303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54900" y="2460525"/>
            <a:ext cx="3867150" cy="167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5"/>
          <p:cNvSpPr txBox="1"/>
          <p:nvPr>
            <p:ph type="title"/>
          </p:nvPr>
        </p:nvSpPr>
        <p:spPr>
          <a:xfrm>
            <a:off x="922000" y="6433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Attention 2: which one to chose, </a:t>
            </a:r>
            <a:r>
              <a:rPr lang="en" sz="1800">
                <a:highlight>
                  <a:schemeClr val="accent5"/>
                </a:highlight>
              </a:rPr>
              <a:t>the person</a:t>
            </a:r>
            <a:r>
              <a:rPr lang="en" sz="1800"/>
              <a:t> or the street?</a:t>
            </a:r>
            <a:endParaRPr sz="1800"/>
          </a:p>
        </p:txBody>
      </p:sp>
      <p:sp>
        <p:nvSpPr>
          <p:cNvPr id="309" name="Google Shape;309;p35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10" name="Google Shape;31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1000" y="1500775"/>
            <a:ext cx="5759585" cy="3089525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35"/>
          <p:cNvSpPr/>
          <p:nvPr/>
        </p:nvSpPr>
        <p:spPr>
          <a:xfrm rot="10800000">
            <a:off x="3806366" y="3467136"/>
            <a:ext cx="414600" cy="1950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9362F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9362F2"/>
              </a:highlight>
            </a:endParaRPr>
          </a:p>
        </p:txBody>
      </p:sp>
      <p:sp>
        <p:nvSpPr>
          <p:cNvPr id="312" name="Google Shape;312;p35"/>
          <p:cNvSpPr txBox="1"/>
          <p:nvPr/>
        </p:nvSpPr>
        <p:spPr>
          <a:xfrm>
            <a:off x="4317400" y="3369000"/>
            <a:ext cx="3470700" cy="122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highlight>
                  <a:schemeClr val="accent5"/>
                </a:highlight>
                <a:latin typeface="Raleway"/>
                <a:ea typeface="Raleway"/>
                <a:cs typeface="Raleway"/>
                <a:sym typeface="Raleway"/>
              </a:rPr>
              <a:t>Always the person!</a:t>
            </a:r>
            <a:endParaRPr b="1" sz="1800">
              <a:highlight>
                <a:schemeClr val="accent5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aleway Thin"/>
                <a:ea typeface="Raleway Thin"/>
                <a:cs typeface="Raleway Thin"/>
                <a:sym typeface="Raleway Thin"/>
              </a:rPr>
              <a:t>The street data has been collected already.</a:t>
            </a:r>
            <a:endParaRPr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6"/>
          <p:cNvSpPr txBox="1"/>
          <p:nvPr>
            <p:ph type="title"/>
          </p:nvPr>
        </p:nvSpPr>
        <p:spPr>
          <a:xfrm>
            <a:off x="922000" y="891775"/>
            <a:ext cx="72780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Attention 3: sometimes, it’s impossible to know which one it is!</a:t>
            </a:r>
            <a:endParaRPr sz="1800"/>
          </a:p>
        </p:txBody>
      </p:sp>
      <p:sp>
        <p:nvSpPr>
          <p:cNvPr id="318" name="Google Shape;318;p36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19" name="Google Shape;31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1350" y="1500775"/>
            <a:ext cx="1838521" cy="3089525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36"/>
          <p:cNvSpPr txBox="1"/>
          <p:nvPr/>
        </p:nvSpPr>
        <p:spPr>
          <a:xfrm>
            <a:off x="3290900" y="1641550"/>
            <a:ext cx="4713600" cy="26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aleway Thin"/>
                <a:ea typeface="Raleway Thin"/>
                <a:cs typeface="Raleway Thin"/>
                <a:sym typeface="Raleway Thin"/>
              </a:rPr>
              <a:t>So many </a:t>
            </a:r>
            <a:r>
              <a:rPr b="1" lang="en">
                <a:latin typeface="Raleway"/>
                <a:ea typeface="Raleway"/>
                <a:cs typeface="Raleway"/>
                <a:sym typeface="Raleway"/>
              </a:rPr>
              <a:t>Vanderborght!</a:t>
            </a:r>
            <a:r>
              <a:rPr lang="en">
                <a:latin typeface="Raleway Thin"/>
                <a:ea typeface="Raleway Thin"/>
                <a:cs typeface="Raleway Thin"/>
                <a:sym typeface="Raleway Thin"/>
              </a:rPr>
              <a:t> </a:t>
            </a:r>
            <a:endParaRPr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aleway Thin"/>
                <a:ea typeface="Raleway Thin"/>
                <a:cs typeface="Raleway Thin"/>
                <a:sym typeface="Raleway Thin"/>
              </a:rPr>
              <a:t>If you can’t find it on </a:t>
            </a:r>
            <a:r>
              <a:rPr b="1" lang="en" u="sng">
                <a:solidFill>
                  <a:schemeClr val="hlink"/>
                </a:solidFill>
                <a:latin typeface="Raleway"/>
                <a:ea typeface="Raleway"/>
                <a:cs typeface="Raleway"/>
                <a:sym typeface="Raleway"/>
                <a:hlinkClick r:id="rId4"/>
              </a:rPr>
              <a:t>http://bit.ly/StreetsBrussels</a:t>
            </a:r>
            <a:r>
              <a:rPr lang="en">
                <a:latin typeface="Raleway Thin"/>
                <a:ea typeface="Raleway Thin"/>
                <a:cs typeface="Raleway Thin"/>
                <a:sym typeface="Raleway Thin"/>
              </a:rPr>
              <a:t>, search online.</a:t>
            </a:r>
            <a:endParaRPr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aleway Thin"/>
                <a:ea typeface="Raleway Thin"/>
                <a:cs typeface="Raleway Thin"/>
                <a:sym typeface="Raleway Thin"/>
              </a:rPr>
              <a:t>If you really don’t know, just fill in the </a:t>
            </a:r>
            <a:r>
              <a:rPr b="1" lang="en">
                <a:latin typeface="Raleway"/>
                <a:ea typeface="Raleway"/>
                <a:cs typeface="Raleway"/>
                <a:sym typeface="Raleway"/>
              </a:rPr>
              <a:t>Gender.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321" name="Google Shape;321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34800" y="1641550"/>
            <a:ext cx="438150" cy="428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37"/>
          <p:cNvSpPr txBox="1"/>
          <p:nvPr>
            <p:ph type="title"/>
          </p:nvPr>
        </p:nvSpPr>
        <p:spPr>
          <a:xfrm>
            <a:off x="922000" y="891775"/>
            <a:ext cx="6866100" cy="30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Attention 4: 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aleway"/>
                <a:ea typeface="Raleway"/>
                <a:cs typeface="Raleway"/>
                <a:sym typeface="Raleway"/>
              </a:rPr>
              <a:t>If you don’t find it on the </a:t>
            </a:r>
            <a:r>
              <a:rPr lang="en" sz="1800"/>
              <a:t>FR Wikipedia</a:t>
            </a:r>
            <a:r>
              <a:rPr lang="en" sz="1800">
                <a:latin typeface="Raleway"/>
                <a:ea typeface="Raleway"/>
                <a:cs typeface="Raleway"/>
                <a:sym typeface="Raleway"/>
              </a:rPr>
              <a:t>, have a look on the </a:t>
            </a:r>
            <a:r>
              <a:rPr lang="en" sz="1800"/>
              <a:t>NL Wikipedia! 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latin typeface="Raleway"/>
                <a:ea typeface="Raleway"/>
                <a:cs typeface="Raleway"/>
                <a:sym typeface="Raleway"/>
              </a:rPr>
              <a:t>And vice versa of course.</a:t>
            </a:r>
            <a:endParaRPr i="1" sz="18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327" name="Google Shape;327;p37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28" name="Google Shape;328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3200" y="2140775"/>
            <a:ext cx="2528250" cy="230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38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4" name="Google Shape;334;p38"/>
          <p:cNvSpPr txBox="1"/>
          <p:nvPr>
            <p:ph idx="4294967295" type="subTitle"/>
          </p:nvPr>
        </p:nvSpPr>
        <p:spPr>
          <a:xfrm>
            <a:off x="685800" y="1606500"/>
            <a:ext cx="7631400" cy="19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600">
                <a:latin typeface="Raleway"/>
                <a:ea typeface="Raleway"/>
                <a:cs typeface="Raleway"/>
                <a:sym typeface="Raleway"/>
              </a:rPr>
              <a:t>The platform will be published on </a:t>
            </a:r>
            <a:endParaRPr b="1" sz="36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9362F2"/>
                </a:solidFill>
                <a:latin typeface="Raleway"/>
                <a:ea typeface="Raleway"/>
                <a:cs typeface="Raleway"/>
                <a:sym typeface="Raleway"/>
              </a:rPr>
              <a:t>03 MARCH 2020</a:t>
            </a:r>
            <a:endParaRPr b="1" sz="3600">
              <a:solidFill>
                <a:srgbClr val="9362F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latin typeface="Raleway"/>
                <a:ea typeface="Raleway"/>
                <a:cs typeface="Raleway"/>
                <a:sym typeface="Raleway"/>
              </a:rPr>
              <a:t>Get ready to make some noise!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335" name="Google Shape;335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29025" y="3396400"/>
            <a:ext cx="1885950" cy="466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39"/>
          <p:cNvSpPr txBox="1"/>
          <p:nvPr>
            <p:ph idx="4294967295" type="ctrTitle"/>
          </p:nvPr>
        </p:nvSpPr>
        <p:spPr>
          <a:xfrm>
            <a:off x="638900" y="1522775"/>
            <a:ext cx="6593700" cy="11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9362F2"/>
                </a:solidFill>
              </a:rPr>
              <a:t>Last (but not least)...</a:t>
            </a:r>
            <a:endParaRPr sz="4800">
              <a:solidFill>
                <a:srgbClr val="9362F2"/>
              </a:solidFill>
            </a:endParaRPr>
          </a:p>
        </p:txBody>
      </p:sp>
      <p:sp>
        <p:nvSpPr>
          <p:cNvPr id="341" name="Google Shape;341;p39"/>
          <p:cNvSpPr txBox="1"/>
          <p:nvPr>
            <p:ph idx="4294967295" type="subTitle"/>
          </p:nvPr>
        </p:nvSpPr>
        <p:spPr>
          <a:xfrm>
            <a:off x="689850" y="2164300"/>
            <a:ext cx="7764300" cy="19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600"/>
              <a:t>Self-service </a:t>
            </a:r>
            <a:r>
              <a:rPr b="1" lang="en" sz="3600">
                <a:latin typeface="Raleway"/>
                <a:ea typeface="Raleway"/>
                <a:cs typeface="Raleway"/>
                <a:sym typeface="Raleway"/>
              </a:rPr>
              <a:t>Croque</a:t>
            </a:r>
            <a:r>
              <a:rPr b="1" lang="en" sz="3600"/>
              <a:t> at the back!</a:t>
            </a:r>
            <a:endParaRPr b="1" sz="36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/>
              <a:t>&amp; pintjes &amp; juice </a:t>
            </a:r>
            <a:endParaRPr b="1"/>
          </a:p>
        </p:txBody>
      </p:sp>
      <p:sp>
        <p:nvSpPr>
          <p:cNvPr id="342" name="Google Shape;342;p39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40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8" name="Google Shape;348;p40"/>
          <p:cNvSpPr txBox="1"/>
          <p:nvPr>
            <p:ph idx="4294967295" type="ctrTitle"/>
          </p:nvPr>
        </p:nvSpPr>
        <p:spPr>
          <a:xfrm>
            <a:off x="521850" y="1514950"/>
            <a:ext cx="8100300" cy="11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9362F2"/>
                </a:solidFill>
              </a:rPr>
              <a:t>Thank you!</a:t>
            </a:r>
            <a:endParaRPr sz="9600">
              <a:solidFill>
                <a:srgbClr val="9362F2"/>
              </a:solidFill>
            </a:endParaRPr>
          </a:p>
        </p:txBody>
      </p:sp>
      <p:sp>
        <p:nvSpPr>
          <p:cNvPr id="349" name="Google Shape;349;p40"/>
          <p:cNvSpPr txBox="1"/>
          <p:nvPr>
            <p:ph idx="4294967295" type="subTitle"/>
          </p:nvPr>
        </p:nvSpPr>
        <p:spPr>
          <a:xfrm>
            <a:off x="685800" y="2860000"/>
            <a:ext cx="8458200" cy="19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2600"/>
              <a:t>Let’s get started!</a:t>
            </a:r>
            <a:endParaRPr b="1" sz="26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You can find us at </a:t>
            </a:r>
            <a:r>
              <a:rPr b="1" lang="en" sz="1600">
                <a:latin typeface="Raleway"/>
                <a:ea typeface="Raleway"/>
                <a:cs typeface="Raleway"/>
                <a:sym typeface="Raleway"/>
              </a:rPr>
              <a:t>@openknowledgeBE</a:t>
            </a:r>
            <a:r>
              <a:rPr lang="en" sz="1600"/>
              <a:t> &amp; </a:t>
            </a:r>
            <a:r>
              <a:rPr b="1" lang="en" sz="1600">
                <a:latin typeface="Raleway"/>
                <a:ea typeface="Raleway"/>
                <a:cs typeface="Raleway"/>
                <a:sym typeface="Raleway"/>
              </a:rPr>
              <a:t>contact@openknowledge.be</a:t>
            </a:r>
            <a:endParaRPr b="1" sz="1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/>
          <p:nvPr>
            <p:ph type="title"/>
          </p:nvPr>
        </p:nvSpPr>
        <p:spPr>
          <a:xfrm>
            <a:off x="922000" y="493125"/>
            <a:ext cx="76140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The city should represent </a:t>
            </a:r>
            <a:r>
              <a:rPr lang="en" sz="4800" u="sng"/>
              <a:t>all</a:t>
            </a:r>
            <a:r>
              <a:rPr lang="en" sz="4800"/>
              <a:t> of us.</a:t>
            </a:r>
            <a:endParaRPr sz="4800"/>
          </a:p>
        </p:txBody>
      </p:sp>
      <p:sp>
        <p:nvSpPr>
          <p:cNvPr id="76" name="Google Shape;76;p14"/>
          <p:cNvSpPr txBox="1"/>
          <p:nvPr>
            <p:ph idx="1" type="body"/>
          </p:nvPr>
        </p:nvSpPr>
        <p:spPr>
          <a:xfrm>
            <a:off x="809650" y="2214250"/>
            <a:ext cx="7838700" cy="26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rgbClr val="9362F2"/>
              </a:buClr>
              <a:buSzPts val="1800"/>
              <a:buChar char="●"/>
            </a:pPr>
            <a:r>
              <a:rPr b="1" lang="en">
                <a:latin typeface="Raleway"/>
                <a:ea typeface="Raleway"/>
                <a:cs typeface="Raleway"/>
                <a:sym typeface="Raleway"/>
              </a:rPr>
              <a:t>Names of public spaces</a:t>
            </a:r>
            <a:r>
              <a:rPr lang="en"/>
              <a:t> define the </a:t>
            </a:r>
            <a:r>
              <a:rPr b="1" lang="en">
                <a:latin typeface="Raleway"/>
                <a:ea typeface="Raleway"/>
                <a:cs typeface="Raleway"/>
                <a:sym typeface="Raleway"/>
              </a:rPr>
              <a:t>identity of a city</a:t>
            </a:r>
            <a:r>
              <a:rPr lang="en"/>
              <a:t> and how we interact with it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9362F2"/>
              </a:buClr>
              <a:buSzPts val="1800"/>
              <a:buChar char="●"/>
            </a:pPr>
            <a:r>
              <a:rPr b="1" lang="en">
                <a:latin typeface="Raleway"/>
                <a:ea typeface="Raleway"/>
                <a:cs typeface="Raleway"/>
                <a:sym typeface="Raleway"/>
              </a:rPr>
              <a:t>Brussels</a:t>
            </a:r>
            <a:r>
              <a:rPr lang="en"/>
              <a:t> has a </a:t>
            </a:r>
            <a:r>
              <a:rPr b="1" lang="en">
                <a:latin typeface="Raleway"/>
                <a:ea typeface="Raleway"/>
                <a:cs typeface="Raleway"/>
                <a:sym typeface="Raleway"/>
              </a:rPr>
              <a:t>major imbalance</a:t>
            </a:r>
            <a:r>
              <a:rPr lang="en"/>
              <a:t>: together, let’s help fix that!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>
                <a:latin typeface="Raleway"/>
                <a:ea typeface="Raleway"/>
                <a:cs typeface="Raleway"/>
                <a:sym typeface="Raleway"/>
              </a:rPr>
              <a:t>Together and thanks to Open Data, we will create a map to visualize the imbalance!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7" name="Google Shape;77;p14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78" name="Google Shape;78;p14"/>
          <p:cNvGrpSpPr/>
          <p:nvPr/>
        </p:nvGrpSpPr>
        <p:grpSpPr>
          <a:xfrm>
            <a:off x="7824493" y="369250"/>
            <a:ext cx="1102349" cy="740725"/>
            <a:chOff x="3918650" y="293075"/>
            <a:chExt cx="488500" cy="412775"/>
          </a:xfrm>
        </p:grpSpPr>
        <p:sp>
          <p:nvSpPr>
            <p:cNvPr id="79" name="Google Shape;79;p14"/>
            <p:cNvSpPr/>
            <p:nvPr/>
          </p:nvSpPr>
          <p:spPr>
            <a:xfrm>
              <a:off x="4085350" y="293675"/>
              <a:ext cx="154500" cy="412175"/>
            </a:xfrm>
            <a:custGeom>
              <a:rect b="b" l="l" r="r" t="t"/>
              <a:pathLst>
                <a:path extrusionOk="0" h="16487" w="6180">
                  <a:moveTo>
                    <a:pt x="709" y="5496"/>
                  </a:moveTo>
                  <a:lnTo>
                    <a:pt x="806" y="5520"/>
                  </a:lnTo>
                  <a:lnTo>
                    <a:pt x="1050" y="5667"/>
                  </a:lnTo>
                  <a:lnTo>
                    <a:pt x="1270" y="5813"/>
                  </a:lnTo>
                  <a:lnTo>
                    <a:pt x="1344" y="5886"/>
                  </a:lnTo>
                  <a:lnTo>
                    <a:pt x="1368" y="5984"/>
                  </a:lnTo>
                  <a:lnTo>
                    <a:pt x="1344" y="6082"/>
                  </a:lnTo>
                  <a:lnTo>
                    <a:pt x="1319" y="6155"/>
                  </a:lnTo>
                  <a:lnTo>
                    <a:pt x="1221" y="6228"/>
                  </a:lnTo>
                  <a:lnTo>
                    <a:pt x="1124" y="6253"/>
                  </a:lnTo>
                  <a:lnTo>
                    <a:pt x="1050" y="6228"/>
                  </a:lnTo>
                  <a:lnTo>
                    <a:pt x="977" y="6204"/>
                  </a:lnTo>
                  <a:lnTo>
                    <a:pt x="782" y="6082"/>
                  </a:lnTo>
                  <a:lnTo>
                    <a:pt x="586" y="5960"/>
                  </a:lnTo>
                  <a:lnTo>
                    <a:pt x="513" y="5911"/>
                  </a:lnTo>
                  <a:lnTo>
                    <a:pt x="464" y="5838"/>
                  </a:lnTo>
                  <a:lnTo>
                    <a:pt x="464" y="5740"/>
                  </a:lnTo>
                  <a:lnTo>
                    <a:pt x="489" y="5642"/>
                  </a:lnTo>
                  <a:lnTo>
                    <a:pt x="538" y="5569"/>
                  </a:lnTo>
                  <a:lnTo>
                    <a:pt x="611" y="5520"/>
                  </a:lnTo>
                  <a:lnTo>
                    <a:pt x="709" y="5496"/>
                  </a:lnTo>
                  <a:close/>
                  <a:moveTo>
                    <a:pt x="1685" y="6351"/>
                  </a:moveTo>
                  <a:lnTo>
                    <a:pt x="1783" y="6375"/>
                  </a:lnTo>
                  <a:lnTo>
                    <a:pt x="1856" y="6448"/>
                  </a:lnTo>
                  <a:lnTo>
                    <a:pt x="2003" y="6668"/>
                  </a:lnTo>
                  <a:lnTo>
                    <a:pt x="2125" y="6888"/>
                  </a:lnTo>
                  <a:lnTo>
                    <a:pt x="2150" y="6986"/>
                  </a:lnTo>
                  <a:lnTo>
                    <a:pt x="2150" y="7083"/>
                  </a:lnTo>
                  <a:lnTo>
                    <a:pt x="2101" y="7156"/>
                  </a:lnTo>
                  <a:lnTo>
                    <a:pt x="2027" y="7230"/>
                  </a:lnTo>
                  <a:lnTo>
                    <a:pt x="1979" y="7254"/>
                  </a:lnTo>
                  <a:lnTo>
                    <a:pt x="1856" y="7254"/>
                  </a:lnTo>
                  <a:lnTo>
                    <a:pt x="1783" y="7230"/>
                  </a:lnTo>
                  <a:lnTo>
                    <a:pt x="1734" y="7181"/>
                  </a:lnTo>
                  <a:lnTo>
                    <a:pt x="1685" y="7132"/>
                  </a:lnTo>
                  <a:lnTo>
                    <a:pt x="1441" y="6741"/>
                  </a:lnTo>
                  <a:lnTo>
                    <a:pt x="1417" y="6644"/>
                  </a:lnTo>
                  <a:lnTo>
                    <a:pt x="1417" y="6546"/>
                  </a:lnTo>
                  <a:lnTo>
                    <a:pt x="1441" y="6448"/>
                  </a:lnTo>
                  <a:lnTo>
                    <a:pt x="1515" y="6399"/>
                  </a:lnTo>
                  <a:lnTo>
                    <a:pt x="1612" y="6351"/>
                  </a:lnTo>
                  <a:close/>
                  <a:moveTo>
                    <a:pt x="2247" y="7498"/>
                  </a:moveTo>
                  <a:lnTo>
                    <a:pt x="2345" y="7523"/>
                  </a:lnTo>
                  <a:lnTo>
                    <a:pt x="2418" y="7572"/>
                  </a:lnTo>
                  <a:lnTo>
                    <a:pt x="2467" y="7645"/>
                  </a:lnTo>
                  <a:lnTo>
                    <a:pt x="2662" y="8109"/>
                  </a:lnTo>
                  <a:lnTo>
                    <a:pt x="2662" y="8207"/>
                  </a:lnTo>
                  <a:lnTo>
                    <a:pt x="2638" y="8304"/>
                  </a:lnTo>
                  <a:lnTo>
                    <a:pt x="2589" y="8378"/>
                  </a:lnTo>
                  <a:lnTo>
                    <a:pt x="2516" y="8426"/>
                  </a:lnTo>
                  <a:lnTo>
                    <a:pt x="2418" y="8451"/>
                  </a:lnTo>
                  <a:lnTo>
                    <a:pt x="2345" y="8426"/>
                  </a:lnTo>
                  <a:lnTo>
                    <a:pt x="2272" y="8402"/>
                  </a:lnTo>
                  <a:lnTo>
                    <a:pt x="2223" y="8353"/>
                  </a:lnTo>
                  <a:lnTo>
                    <a:pt x="2198" y="8280"/>
                  </a:lnTo>
                  <a:lnTo>
                    <a:pt x="2027" y="7840"/>
                  </a:lnTo>
                  <a:lnTo>
                    <a:pt x="2003" y="7743"/>
                  </a:lnTo>
                  <a:lnTo>
                    <a:pt x="2027" y="7645"/>
                  </a:lnTo>
                  <a:lnTo>
                    <a:pt x="2076" y="7572"/>
                  </a:lnTo>
                  <a:lnTo>
                    <a:pt x="2150" y="7523"/>
                  </a:lnTo>
                  <a:lnTo>
                    <a:pt x="2247" y="7498"/>
                  </a:lnTo>
                  <a:close/>
                  <a:moveTo>
                    <a:pt x="2711" y="8720"/>
                  </a:moveTo>
                  <a:lnTo>
                    <a:pt x="2785" y="8744"/>
                  </a:lnTo>
                  <a:lnTo>
                    <a:pt x="2858" y="8793"/>
                  </a:lnTo>
                  <a:lnTo>
                    <a:pt x="2907" y="8866"/>
                  </a:lnTo>
                  <a:lnTo>
                    <a:pt x="3078" y="9355"/>
                  </a:lnTo>
                  <a:lnTo>
                    <a:pt x="3102" y="9452"/>
                  </a:lnTo>
                  <a:lnTo>
                    <a:pt x="3078" y="9526"/>
                  </a:lnTo>
                  <a:lnTo>
                    <a:pt x="3004" y="9599"/>
                  </a:lnTo>
                  <a:lnTo>
                    <a:pt x="2931" y="9648"/>
                  </a:lnTo>
                  <a:lnTo>
                    <a:pt x="2858" y="9672"/>
                  </a:lnTo>
                  <a:lnTo>
                    <a:pt x="2785" y="9672"/>
                  </a:lnTo>
                  <a:lnTo>
                    <a:pt x="2711" y="9623"/>
                  </a:lnTo>
                  <a:lnTo>
                    <a:pt x="2662" y="9574"/>
                  </a:lnTo>
                  <a:lnTo>
                    <a:pt x="2614" y="9501"/>
                  </a:lnTo>
                  <a:lnTo>
                    <a:pt x="2467" y="9037"/>
                  </a:lnTo>
                  <a:lnTo>
                    <a:pt x="2443" y="8939"/>
                  </a:lnTo>
                  <a:lnTo>
                    <a:pt x="2467" y="8842"/>
                  </a:lnTo>
                  <a:lnTo>
                    <a:pt x="2516" y="8768"/>
                  </a:lnTo>
                  <a:lnTo>
                    <a:pt x="2614" y="8720"/>
                  </a:lnTo>
                  <a:close/>
                  <a:moveTo>
                    <a:pt x="3224" y="9941"/>
                  </a:moveTo>
                  <a:lnTo>
                    <a:pt x="3297" y="10014"/>
                  </a:lnTo>
                  <a:lnTo>
                    <a:pt x="3346" y="10087"/>
                  </a:lnTo>
                  <a:lnTo>
                    <a:pt x="3542" y="10527"/>
                  </a:lnTo>
                  <a:lnTo>
                    <a:pt x="3566" y="10625"/>
                  </a:lnTo>
                  <a:lnTo>
                    <a:pt x="3566" y="10722"/>
                  </a:lnTo>
                  <a:lnTo>
                    <a:pt x="3517" y="10796"/>
                  </a:lnTo>
                  <a:lnTo>
                    <a:pt x="3444" y="10844"/>
                  </a:lnTo>
                  <a:lnTo>
                    <a:pt x="3322" y="10869"/>
                  </a:lnTo>
                  <a:lnTo>
                    <a:pt x="3273" y="10869"/>
                  </a:lnTo>
                  <a:lnTo>
                    <a:pt x="3200" y="10844"/>
                  </a:lnTo>
                  <a:lnTo>
                    <a:pt x="3151" y="10796"/>
                  </a:lnTo>
                  <a:lnTo>
                    <a:pt x="3102" y="10747"/>
                  </a:lnTo>
                  <a:lnTo>
                    <a:pt x="2907" y="10258"/>
                  </a:lnTo>
                  <a:lnTo>
                    <a:pt x="2882" y="10161"/>
                  </a:lnTo>
                  <a:lnTo>
                    <a:pt x="2907" y="10087"/>
                  </a:lnTo>
                  <a:lnTo>
                    <a:pt x="2955" y="10014"/>
                  </a:lnTo>
                  <a:lnTo>
                    <a:pt x="3029" y="9941"/>
                  </a:lnTo>
                  <a:close/>
                  <a:moveTo>
                    <a:pt x="3761" y="11089"/>
                  </a:moveTo>
                  <a:lnTo>
                    <a:pt x="3835" y="11137"/>
                  </a:lnTo>
                  <a:lnTo>
                    <a:pt x="3908" y="11211"/>
                  </a:lnTo>
                  <a:lnTo>
                    <a:pt x="4177" y="11577"/>
                  </a:lnTo>
                  <a:lnTo>
                    <a:pt x="4225" y="11675"/>
                  </a:lnTo>
                  <a:lnTo>
                    <a:pt x="4250" y="11748"/>
                  </a:lnTo>
                  <a:lnTo>
                    <a:pt x="4201" y="11846"/>
                  </a:lnTo>
                  <a:lnTo>
                    <a:pt x="4152" y="11919"/>
                  </a:lnTo>
                  <a:lnTo>
                    <a:pt x="4079" y="11968"/>
                  </a:lnTo>
                  <a:lnTo>
                    <a:pt x="3884" y="11968"/>
                  </a:lnTo>
                  <a:lnTo>
                    <a:pt x="3810" y="11895"/>
                  </a:lnTo>
                  <a:lnTo>
                    <a:pt x="3664" y="11675"/>
                  </a:lnTo>
                  <a:lnTo>
                    <a:pt x="3493" y="11455"/>
                  </a:lnTo>
                  <a:lnTo>
                    <a:pt x="3468" y="11382"/>
                  </a:lnTo>
                  <a:lnTo>
                    <a:pt x="3468" y="11284"/>
                  </a:lnTo>
                  <a:lnTo>
                    <a:pt x="3517" y="11186"/>
                  </a:lnTo>
                  <a:lnTo>
                    <a:pt x="3566" y="11137"/>
                  </a:lnTo>
                  <a:lnTo>
                    <a:pt x="3664" y="11089"/>
                  </a:lnTo>
                  <a:close/>
                  <a:moveTo>
                    <a:pt x="4616" y="12041"/>
                  </a:moveTo>
                  <a:lnTo>
                    <a:pt x="4714" y="12090"/>
                  </a:lnTo>
                  <a:lnTo>
                    <a:pt x="4909" y="12212"/>
                  </a:lnTo>
                  <a:lnTo>
                    <a:pt x="5105" y="12334"/>
                  </a:lnTo>
                  <a:lnTo>
                    <a:pt x="5178" y="12383"/>
                  </a:lnTo>
                  <a:lnTo>
                    <a:pt x="5227" y="12481"/>
                  </a:lnTo>
                  <a:lnTo>
                    <a:pt x="5227" y="12554"/>
                  </a:lnTo>
                  <a:lnTo>
                    <a:pt x="5202" y="12652"/>
                  </a:lnTo>
                  <a:lnTo>
                    <a:pt x="5154" y="12725"/>
                  </a:lnTo>
                  <a:lnTo>
                    <a:pt x="5105" y="12749"/>
                  </a:lnTo>
                  <a:lnTo>
                    <a:pt x="5056" y="12774"/>
                  </a:lnTo>
                  <a:lnTo>
                    <a:pt x="4983" y="12798"/>
                  </a:lnTo>
                  <a:lnTo>
                    <a:pt x="4885" y="12774"/>
                  </a:lnTo>
                  <a:lnTo>
                    <a:pt x="4641" y="12627"/>
                  </a:lnTo>
                  <a:lnTo>
                    <a:pt x="4421" y="12481"/>
                  </a:lnTo>
                  <a:lnTo>
                    <a:pt x="4348" y="12407"/>
                  </a:lnTo>
                  <a:lnTo>
                    <a:pt x="4323" y="12310"/>
                  </a:lnTo>
                  <a:lnTo>
                    <a:pt x="4323" y="12236"/>
                  </a:lnTo>
                  <a:lnTo>
                    <a:pt x="4372" y="12139"/>
                  </a:lnTo>
                  <a:lnTo>
                    <a:pt x="4445" y="12066"/>
                  </a:lnTo>
                  <a:lnTo>
                    <a:pt x="4543" y="12041"/>
                  </a:lnTo>
                  <a:close/>
                  <a:moveTo>
                    <a:pt x="0" y="1"/>
                  </a:moveTo>
                  <a:lnTo>
                    <a:pt x="0" y="5325"/>
                  </a:lnTo>
                  <a:lnTo>
                    <a:pt x="74" y="5349"/>
                  </a:lnTo>
                  <a:lnTo>
                    <a:pt x="147" y="5422"/>
                  </a:lnTo>
                  <a:lnTo>
                    <a:pt x="171" y="5496"/>
                  </a:lnTo>
                  <a:lnTo>
                    <a:pt x="171" y="5569"/>
                  </a:lnTo>
                  <a:lnTo>
                    <a:pt x="171" y="5642"/>
                  </a:lnTo>
                  <a:lnTo>
                    <a:pt x="122" y="5716"/>
                  </a:lnTo>
                  <a:lnTo>
                    <a:pt x="74" y="5764"/>
                  </a:lnTo>
                  <a:lnTo>
                    <a:pt x="0" y="5789"/>
                  </a:lnTo>
                  <a:lnTo>
                    <a:pt x="0" y="13360"/>
                  </a:lnTo>
                  <a:lnTo>
                    <a:pt x="6179" y="16486"/>
                  </a:lnTo>
                  <a:lnTo>
                    <a:pt x="6179" y="13116"/>
                  </a:lnTo>
                  <a:lnTo>
                    <a:pt x="5935" y="13091"/>
                  </a:lnTo>
                  <a:lnTo>
                    <a:pt x="5691" y="13042"/>
                  </a:lnTo>
                  <a:lnTo>
                    <a:pt x="5593" y="12994"/>
                  </a:lnTo>
                  <a:lnTo>
                    <a:pt x="5520" y="12945"/>
                  </a:lnTo>
                  <a:lnTo>
                    <a:pt x="5495" y="12847"/>
                  </a:lnTo>
                  <a:lnTo>
                    <a:pt x="5495" y="12749"/>
                  </a:lnTo>
                  <a:lnTo>
                    <a:pt x="5520" y="12676"/>
                  </a:lnTo>
                  <a:lnTo>
                    <a:pt x="5593" y="12603"/>
                  </a:lnTo>
                  <a:lnTo>
                    <a:pt x="5691" y="12554"/>
                  </a:lnTo>
                  <a:lnTo>
                    <a:pt x="5789" y="12554"/>
                  </a:lnTo>
                  <a:lnTo>
                    <a:pt x="6179" y="12627"/>
                  </a:lnTo>
                  <a:lnTo>
                    <a:pt x="6179" y="3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36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14"/>
            <p:cNvSpPr/>
            <p:nvPr/>
          </p:nvSpPr>
          <p:spPr>
            <a:xfrm>
              <a:off x="3918650" y="293075"/>
              <a:ext cx="153900" cy="407275"/>
            </a:xfrm>
            <a:custGeom>
              <a:rect b="b" l="l" r="r" t="t"/>
              <a:pathLst>
                <a:path extrusionOk="0" h="16291" w="6156">
                  <a:moveTo>
                    <a:pt x="5349" y="5495"/>
                  </a:moveTo>
                  <a:lnTo>
                    <a:pt x="5447" y="5520"/>
                  </a:lnTo>
                  <a:lnTo>
                    <a:pt x="5520" y="5569"/>
                  </a:lnTo>
                  <a:lnTo>
                    <a:pt x="5569" y="5666"/>
                  </a:lnTo>
                  <a:lnTo>
                    <a:pt x="5569" y="5764"/>
                  </a:lnTo>
                  <a:lnTo>
                    <a:pt x="5545" y="5837"/>
                  </a:lnTo>
                  <a:lnTo>
                    <a:pt x="5496" y="5935"/>
                  </a:lnTo>
                  <a:lnTo>
                    <a:pt x="5423" y="5984"/>
                  </a:lnTo>
                  <a:lnTo>
                    <a:pt x="5203" y="6057"/>
                  </a:lnTo>
                  <a:lnTo>
                    <a:pt x="5008" y="6155"/>
                  </a:lnTo>
                  <a:lnTo>
                    <a:pt x="4934" y="6179"/>
                  </a:lnTo>
                  <a:lnTo>
                    <a:pt x="4812" y="6179"/>
                  </a:lnTo>
                  <a:lnTo>
                    <a:pt x="4763" y="6155"/>
                  </a:lnTo>
                  <a:lnTo>
                    <a:pt x="4714" y="6106"/>
                  </a:lnTo>
                  <a:lnTo>
                    <a:pt x="4666" y="6057"/>
                  </a:lnTo>
                  <a:lnTo>
                    <a:pt x="4641" y="5959"/>
                  </a:lnTo>
                  <a:lnTo>
                    <a:pt x="4641" y="5862"/>
                  </a:lnTo>
                  <a:lnTo>
                    <a:pt x="4690" y="5788"/>
                  </a:lnTo>
                  <a:lnTo>
                    <a:pt x="4763" y="5740"/>
                  </a:lnTo>
                  <a:lnTo>
                    <a:pt x="5008" y="5617"/>
                  </a:lnTo>
                  <a:lnTo>
                    <a:pt x="5252" y="5520"/>
                  </a:lnTo>
                  <a:lnTo>
                    <a:pt x="5349" y="5495"/>
                  </a:lnTo>
                  <a:close/>
                  <a:moveTo>
                    <a:pt x="4250" y="6155"/>
                  </a:moveTo>
                  <a:lnTo>
                    <a:pt x="4348" y="6179"/>
                  </a:lnTo>
                  <a:lnTo>
                    <a:pt x="4421" y="6252"/>
                  </a:lnTo>
                  <a:lnTo>
                    <a:pt x="4470" y="6326"/>
                  </a:lnTo>
                  <a:lnTo>
                    <a:pt x="4470" y="6423"/>
                  </a:lnTo>
                  <a:lnTo>
                    <a:pt x="4446" y="6497"/>
                  </a:lnTo>
                  <a:lnTo>
                    <a:pt x="4397" y="6594"/>
                  </a:lnTo>
                  <a:lnTo>
                    <a:pt x="4226" y="6741"/>
                  </a:lnTo>
                  <a:lnTo>
                    <a:pt x="4079" y="6912"/>
                  </a:lnTo>
                  <a:lnTo>
                    <a:pt x="3982" y="6985"/>
                  </a:lnTo>
                  <a:lnTo>
                    <a:pt x="3884" y="7010"/>
                  </a:lnTo>
                  <a:lnTo>
                    <a:pt x="3811" y="6985"/>
                  </a:lnTo>
                  <a:lnTo>
                    <a:pt x="3738" y="6936"/>
                  </a:lnTo>
                  <a:lnTo>
                    <a:pt x="3664" y="6863"/>
                  </a:lnTo>
                  <a:lnTo>
                    <a:pt x="3640" y="6790"/>
                  </a:lnTo>
                  <a:lnTo>
                    <a:pt x="3664" y="6692"/>
                  </a:lnTo>
                  <a:lnTo>
                    <a:pt x="3713" y="6594"/>
                  </a:lnTo>
                  <a:lnTo>
                    <a:pt x="3884" y="6399"/>
                  </a:lnTo>
                  <a:lnTo>
                    <a:pt x="4079" y="6228"/>
                  </a:lnTo>
                  <a:lnTo>
                    <a:pt x="4153" y="6179"/>
                  </a:lnTo>
                  <a:lnTo>
                    <a:pt x="4250" y="6155"/>
                  </a:lnTo>
                  <a:close/>
                  <a:moveTo>
                    <a:pt x="3469" y="7156"/>
                  </a:moveTo>
                  <a:lnTo>
                    <a:pt x="3542" y="7205"/>
                  </a:lnTo>
                  <a:lnTo>
                    <a:pt x="3615" y="7254"/>
                  </a:lnTo>
                  <a:lnTo>
                    <a:pt x="3664" y="7351"/>
                  </a:lnTo>
                  <a:lnTo>
                    <a:pt x="3664" y="7449"/>
                  </a:lnTo>
                  <a:lnTo>
                    <a:pt x="3640" y="7547"/>
                  </a:lnTo>
                  <a:lnTo>
                    <a:pt x="3396" y="7962"/>
                  </a:lnTo>
                  <a:lnTo>
                    <a:pt x="3371" y="8011"/>
                  </a:lnTo>
                  <a:lnTo>
                    <a:pt x="3298" y="8060"/>
                  </a:lnTo>
                  <a:lnTo>
                    <a:pt x="3249" y="8084"/>
                  </a:lnTo>
                  <a:lnTo>
                    <a:pt x="3176" y="8084"/>
                  </a:lnTo>
                  <a:lnTo>
                    <a:pt x="3078" y="8060"/>
                  </a:lnTo>
                  <a:lnTo>
                    <a:pt x="3005" y="8011"/>
                  </a:lnTo>
                  <a:lnTo>
                    <a:pt x="2956" y="7913"/>
                  </a:lnTo>
                  <a:lnTo>
                    <a:pt x="2932" y="7840"/>
                  </a:lnTo>
                  <a:lnTo>
                    <a:pt x="2956" y="7742"/>
                  </a:lnTo>
                  <a:lnTo>
                    <a:pt x="3225" y="7278"/>
                  </a:lnTo>
                  <a:lnTo>
                    <a:pt x="3273" y="7205"/>
                  </a:lnTo>
                  <a:lnTo>
                    <a:pt x="3371" y="7180"/>
                  </a:lnTo>
                  <a:lnTo>
                    <a:pt x="3469" y="7156"/>
                  </a:lnTo>
                  <a:close/>
                  <a:moveTo>
                    <a:pt x="2858" y="8328"/>
                  </a:moveTo>
                  <a:lnTo>
                    <a:pt x="2956" y="8353"/>
                  </a:lnTo>
                  <a:lnTo>
                    <a:pt x="3029" y="8402"/>
                  </a:lnTo>
                  <a:lnTo>
                    <a:pt x="3078" y="8475"/>
                  </a:lnTo>
                  <a:lnTo>
                    <a:pt x="3103" y="8573"/>
                  </a:lnTo>
                  <a:lnTo>
                    <a:pt x="3103" y="8670"/>
                  </a:lnTo>
                  <a:lnTo>
                    <a:pt x="2932" y="9110"/>
                  </a:lnTo>
                  <a:lnTo>
                    <a:pt x="2907" y="9183"/>
                  </a:lnTo>
                  <a:lnTo>
                    <a:pt x="2858" y="9232"/>
                  </a:lnTo>
                  <a:lnTo>
                    <a:pt x="2785" y="9281"/>
                  </a:lnTo>
                  <a:lnTo>
                    <a:pt x="2638" y="9281"/>
                  </a:lnTo>
                  <a:lnTo>
                    <a:pt x="2541" y="9232"/>
                  </a:lnTo>
                  <a:lnTo>
                    <a:pt x="2492" y="9159"/>
                  </a:lnTo>
                  <a:lnTo>
                    <a:pt x="2468" y="9061"/>
                  </a:lnTo>
                  <a:lnTo>
                    <a:pt x="2468" y="8963"/>
                  </a:lnTo>
                  <a:lnTo>
                    <a:pt x="2638" y="8499"/>
                  </a:lnTo>
                  <a:lnTo>
                    <a:pt x="2687" y="8402"/>
                  </a:lnTo>
                  <a:lnTo>
                    <a:pt x="2761" y="8353"/>
                  </a:lnTo>
                  <a:lnTo>
                    <a:pt x="2858" y="8328"/>
                  </a:lnTo>
                  <a:close/>
                  <a:moveTo>
                    <a:pt x="2541" y="9574"/>
                  </a:moveTo>
                  <a:lnTo>
                    <a:pt x="2638" y="9623"/>
                  </a:lnTo>
                  <a:lnTo>
                    <a:pt x="2712" y="9696"/>
                  </a:lnTo>
                  <a:lnTo>
                    <a:pt x="2736" y="9769"/>
                  </a:lnTo>
                  <a:lnTo>
                    <a:pt x="2736" y="9867"/>
                  </a:lnTo>
                  <a:lnTo>
                    <a:pt x="2638" y="10355"/>
                  </a:lnTo>
                  <a:lnTo>
                    <a:pt x="2590" y="10429"/>
                  </a:lnTo>
                  <a:lnTo>
                    <a:pt x="2541" y="10502"/>
                  </a:lnTo>
                  <a:lnTo>
                    <a:pt x="2468" y="10526"/>
                  </a:lnTo>
                  <a:lnTo>
                    <a:pt x="2394" y="10551"/>
                  </a:lnTo>
                  <a:lnTo>
                    <a:pt x="2345" y="10551"/>
                  </a:lnTo>
                  <a:lnTo>
                    <a:pt x="2248" y="10502"/>
                  </a:lnTo>
                  <a:lnTo>
                    <a:pt x="2199" y="10429"/>
                  </a:lnTo>
                  <a:lnTo>
                    <a:pt x="2150" y="10355"/>
                  </a:lnTo>
                  <a:lnTo>
                    <a:pt x="2150" y="10258"/>
                  </a:lnTo>
                  <a:lnTo>
                    <a:pt x="2248" y="9769"/>
                  </a:lnTo>
                  <a:lnTo>
                    <a:pt x="2297" y="9672"/>
                  </a:lnTo>
                  <a:lnTo>
                    <a:pt x="2370" y="9598"/>
                  </a:lnTo>
                  <a:lnTo>
                    <a:pt x="2443" y="9574"/>
                  </a:lnTo>
                  <a:close/>
                  <a:moveTo>
                    <a:pt x="2297" y="10844"/>
                  </a:moveTo>
                  <a:lnTo>
                    <a:pt x="2394" y="10868"/>
                  </a:lnTo>
                  <a:lnTo>
                    <a:pt x="2468" y="10942"/>
                  </a:lnTo>
                  <a:lnTo>
                    <a:pt x="2516" y="11015"/>
                  </a:lnTo>
                  <a:lnTo>
                    <a:pt x="2516" y="11113"/>
                  </a:lnTo>
                  <a:lnTo>
                    <a:pt x="2492" y="11357"/>
                  </a:lnTo>
                  <a:lnTo>
                    <a:pt x="2468" y="11430"/>
                  </a:lnTo>
                  <a:lnTo>
                    <a:pt x="2419" y="11503"/>
                  </a:lnTo>
                  <a:lnTo>
                    <a:pt x="2345" y="11552"/>
                  </a:lnTo>
                  <a:lnTo>
                    <a:pt x="2248" y="11577"/>
                  </a:lnTo>
                  <a:lnTo>
                    <a:pt x="2223" y="11577"/>
                  </a:lnTo>
                  <a:lnTo>
                    <a:pt x="2126" y="11552"/>
                  </a:lnTo>
                  <a:lnTo>
                    <a:pt x="2052" y="11503"/>
                  </a:lnTo>
                  <a:lnTo>
                    <a:pt x="2028" y="11406"/>
                  </a:lnTo>
                  <a:lnTo>
                    <a:pt x="2003" y="11308"/>
                  </a:lnTo>
                  <a:lnTo>
                    <a:pt x="2028" y="11064"/>
                  </a:lnTo>
                  <a:lnTo>
                    <a:pt x="2052" y="10966"/>
                  </a:lnTo>
                  <a:lnTo>
                    <a:pt x="2126" y="10893"/>
                  </a:lnTo>
                  <a:lnTo>
                    <a:pt x="2199" y="10844"/>
                  </a:lnTo>
                  <a:close/>
                  <a:moveTo>
                    <a:pt x="6155" y="0"/>
                  </a:moveTo>
                  <a:lnTo>
                    <a:pt x="538" y="2858"/>
                  </a:lnTo>
                  <a:lnTo>
                    <a:pt x="416" y="2906"/>
                  </a:lnTo>
                  <a:lnTo>
                    <a:pt x="318" y="3004"/>
                  </a:lnTo>
                  <a:lnTo>
                    <a:pt x="221" y="3102"/>
                  </a:lnTo>
                  <a:lnTo>
                    <a:pt x="147" y="3224"/>
                  </a:lnTo>
                  <a:lnTo>
                    <a:pt x="74" y="3322"/>
                  </a:lnTo>
                  <a:lnTo>
                    <a:pt x="25" y="3444"/>
                  </a:lnTo>
                  <a:lnTo>
                    <a:pt x="1" y="3566"/>
                  </a:lnTo>
                  <a:lnTo>
                    <a:pt x="1" y="3688"/>
                  </a:lnTo>
                  <a:lnTo>
                    <a:pt x="1" y="15924"/>
                  </a:lnTo>
                  <a:lnTo>
                    <a:pt x="1" y="16046"/>
                  </a:lnTo>
                  <a:lnTo>
                    <a:pt x="50" y="16119"/>
                  </a:lnTo>
                  <a:lnTo>
                    <a:pt x="98" y="16193"/>
                  </a:lnTo>
                  <a:lnTo>
                    <a:pt x="172" y="16241"/>
                  </a:lnTo>
                  <a:lnTo>
                    <a:pt x="245" y="16266"/>
                  </a:lnTo>
                  <a:lnTo>
                    <a:pt x="343" y="16290"/>
                  </a:lnTo>
                  <a:lnTo>
                    <a:pt x="465" y="16266"/>
                  </a:lnTo>
                  <a:lnTo>
                    <a:pt x="563" y="16217"/>
                  </a:lnTo>
                  <a:lnTo>
                    <a:pt x="6155" y="13360"/>
                  </a:lnTo>
                  <a:lnTo>
                    <a:pt x="6155" y="5813"/>
                  </a:lnTo>
                  <a:lnTo>
                    <a:pt x="6009" y="5813"/>
                  </a:lnTo>
                  <a:lnTo>
                    <a:pt x="5936" y="5764"/>
                  </a:lnTo>
                  <a:lnTo>
                    <a:pt x="5887" y="5691"/>
                  </a:lnTo>
                  <a:lnTo>
                    <a:pt x="5862" y="5593"/>
                  </a:lnTo>
                  <a:lnTo>
                    <a:pt x="5887" y="5495"/>
                  </a:lnTo>
                  <a:lnTo>
                    <a:pt x="5936" y="5422"/>
                  </a:lnTo>
                  <a:lnTo>
                    <a:pt x="6009" y="5373"/>
                  </a:lnTo>
                  <a:lnTo>
                    <a:pt x="6082" y="5349"/>
                  </a:lnTo>
                  <a:lnTo>
                    <a:pt x="6155" y="5324"/>
                  </a:lnTo>
                  <a:lnTo>
                    <a:pt x="6155" y="0"/>
                  </a:lnTo>
                  <a:close/>
                </a:path>
              </a:pathLst>
            </a:custGeom>
            <a:solidFill>
              <a:srgbClr val="936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4"/>
            <p:cNvSpPr/>
            <p:nvPr/>
          </p:nvSpPr>
          <p:spPr>
            <a:xfrm>
              <a:off x="4253250" y="298550"/>
              <a:ext cx="153900" cy="406675"/>
            </a:xfrm>
            <a:custGeom>
              <a:rect b="b" l="l" r="r" t="t"/>
              <a:pathLst>
                <a:path extrusionOk="0" h="16267" w="6156">
                  <a:moveTo>
                    <a:pt x="3713" y="4348"/>
                  </a:moveTo>
                  <a:lnTo>
                    <a:pt x="3737" y="4373"/>
                  </a:lnTo>
                  <a:lnTo>
                    <a:pt x="3786" y="4397"/>
                  </a:lnTo>
                  <a:lnTo>
                    <a:pt x="3811" y="4421"/>
                  </a:lnTo>
                  <a:lnTo>
                    <a:pt x="3835" y="4544"/>
                  </a:lnTo>
                  <a:lnTo>
                    <a:pt x="3811" y="4666"/>
                  </a:lnTo>
                  <a:lnTo>
                    <a:pt x="3737" y="4812"/>
                  </a:lnTo>
                  <a:lnTo>
                    <a:pt x="3224" y="5716"/>
                  </a:lnTo>
                  <a:lnTo>
                    <a:pt x="3762" y="6009"/>
                  </a:lnTo>
                  <a:lnTo>
                    <a:pt x="3786" y="6033"/>
                  </a:lnTo>
                  <a:lnTo>
                    <a:pt x="3811" y="6082"/>
                  </a:lnTo>
                  <a:lnTo>
                    <a:pt x="3835" y="6180"/>
                  </a:lnTo>
                  <a:lnTo>
                    <a:pt x="3811" y="6326"/>
                  </a:lnTo>
                  <a:lnTo>
                    <a:pt x="3762" y="6473"/>
                  </a:lnTo>
                  <a:lnTo>
                    <a:pt x="3664" y="6595"/>
                  </a:lnTo>
                  <a:lnTo>
                    <a:pt x="3566" y="6668"/>
                  </a:lnTo>
                  <a:lnTo>
                    <a:pt x="3444" y="6717"/>
                  </a:lnTo>
                  <a:lnTo>
                    <a:pt x="3395" y="6717"/>
                  </a:lnTo>
                  <a:lnTo>
                    <a:pt x="3371" y="6693"/>
                  </a:lnTo>
                  <a:lnTo>
                    <a:pt x="2834" y="6400"/>
                  </a:lnTo>
                  <a:lnTo>
                    <a:pt x="2321" y="7303"/>
                  </a:lnTo>
                  <a:lnTo>
                    <a:pt x="2223" y="7426"/>
                  </a:lnTo>
                  <a:lnTo>
                    <a:pt x="2125" y="7499"/>
                  </a:lnTo>
                  <a:lnTo>
                    <a:pt x="2003" y="7548"/>
                  </a:lnTo>
                  <a:lnTo>
                    <a:pt x="1954" y="7548"/>
                  </a:lnTo>
                  <a:lnTo>
                    <a:pt x="1930" y="7523"/>
                  </a:lnTo>
                  <a:lnTo>
                    <a:pt x="1881" y="7499"/>
                  </a:lnTo>
                  <a:lnTo>
                    <a:pt x="1857" y="7450"/>
                  </a:lnTo>
                  <a:lnTo>
                    <a:pt x="1832" y="7352"/>
                  </a:lnTo>
                  <a:lnTo>
                    <a:pt x="1857" y="7206"/>
                  </a:lnTo>
                  <a:lnTo>
                    <a:pt x="1930" y="7059"/>
                  </a:lnTo>
                  <a:lnTo>
                    <a:pt x="2443" y="6156"/>
                  </a:lnTo>
                  <a:lnTo>
                    <a:pt x="1906" y="5862"/>
                  </a:lnTo>
                  <a:lnTo>
                    <a:pt x="1881" y="5838"/>
                  </a:lnTo>
                  <a:lnTo>
                    <a:pt x="1857" y="5789"/>
                  </a:lnTo>
                  <a:lnTo>
                    <a:pt x="1832" y="5691"/>
                  </a:lnTo>
                  <a:lnTo>
                    <a:pt x="1857" y="5569"/>
                  </a:lnTo>
                  <a:lnTo>
                    <a:pt x="1906" y="5423"/>
                  </a:lnTo>
                  <a:lnTo>
                    <a:pt x="2003" y="5301"/>
                  </a:lnTo>
                  <a:lnTo>
                    <a:pt x="2101" y="5203"/>
                  </a:lnTo>
                  <a:lnTo>
                    <a:pt x="2223" y="5179"/>
                  </a:lnTo>
                  <a:lnTo>
                    <a:pt x="2272" y="5179"/>
                  </a:lnTo>
                  <a:lnTo>
                    <a:pt x="2296" y="5203"/>
                  </a:lnTo>
                  <a:lnTo>
                    <a:pt x="2834" y="5496"/>
                  </a:lnTo>
                  <a:lnTo>
                    <a:pt x="3347" y="4592"/>
                  </a:lnTo>
                  <a:lnTo>
                    <a:pt x="3444" y="4470"/>
                  </a:lnTo>
                  <a:lnTo>
                    <a:pt x="3542" y="4373"/>
                  </a:lnTo>
                  <a:lnTo>
                    <a:pt x="3664" y="4348"/>
                  </a:lnTo>
                  <a:close/>
                  <a:moveTo>
                    <a:pt x="3176" y="7303"/>
                  </a:moveTo>
                  <a:lnTo>
                    <a:pt x="3249" y="7328"/>
                  </a:lnTo>
                  <a:lnTo>
                    <a:pt x="3322" y="7401"/>
                  </a:lnTo>
                  <a:lnTo>
                    <a:pt x="3371" y="7474"/>
                  </a:lnTo>
                  <a:lnTo>
                    <a:pt x="3420" y="7743"/>
                  </a:lnTo>
                  <a:lnTo>
                    <a:pt x="3420" y="7841"/>
                  </a:lnTo>
                  <a:lnTo>
                    <a:pt x="3371" y="7914"/>
                  </a:lnTo>
                  <a:lnTo>
                    <a:pt x="3298" y="7987"/>
                  </a:lnTo>
                  <a:lnTo>
                    <a:pt x="3224" y="8012"/>
                  </a:lnTo>
                  <a:lnTo>
                    <a:pt x="3102" y="8012"/>
                  </a:lnTo>
                  <a:lnTo>
                    <a:pt x="3029" y="7963"/>
                  </a:lnTo>
                  <a:lnTo>
                    <a:pt x="2956" y="7914"/>
                  </a:lnTo>
                  <a:lnTo>
                    <a:pt x="2931" y="7816"/>
                  </a:lnTo>
                  <a:lnTo>
                    <a:pt x="2883" y="7596"/>
                  </a:lnTo>
                  <a:lnTo>
                    <a:pt x="2883" y="7499"/>
                  </a:lnTo>
                  <a:lnTo>
                    <a:pt x="2907" y="7426"/>
                  </a:lnTo>
                  <a:lnTo>
                    <a:pt x="2980" y="7352"/>
                  </a:lnTo>
                  <a:lnTo>
                    <a:pt x="3078" y="7303"/>
                  </a:lnTo>
                  <a:close/>
                  <a:moveTo>
                    <a:pt x="3249" y="8354"/>
                  </a:moveTo>
                  <a:lnTo>
                    <a:pt x="3347" y="8378"/>
                  </a:lnTo>
                  <a:lnTo>
                    <a:pt x="3444" y="8427"/>
                  </a:lnTo>
                  <a:lnTo>
                    <a:pt x="3493" y="8500"/>
                  </a:lnTo>
                  <a:lnTo>
                    <a:pt x="3518" y="8598"/>
                  </a:lnTo>
                  <a:lnTo>
                    <a:pt x="3542" y="9013"/>
                  </a:lnTo>
                  <a:lnTo>
                    <a:pt x="3518" y="9111"/>
                  </a:lnTo>
                  <a:lnTo>
                    <a:pt x="3518" y="9208"/>
                  </a:lnTo>
                  <a:lnTo>
                    <a:pt x="3469" y="9282"/>
                  </a:lnTo>
                  <a:lnTo>
                    <a:pt x="3371" y="9331"/>
                  </a:lnTo>
                  <a:lnTo>
                    <a:pt x="3273" y="9355"/>
                  </a:lnTo>
                  <a:lnTo>
                    <a:pt x="3176" y="9331"/>
                  </a:lnTo>
                  <a:lnTo>
                    <a:pt x="3102" y="9282"/>
                  </a:lnTo>
                  <a:lnTo>
                    <a:pt x="3054" y="9184"/>
                  </a:lnTo>
                  <a:lnTo>
                    <a:pt x="3029" y="9086"/>
                  </a:lnTo>
                  <a:lnTo>
                    <a:pt x="3054" y="9013"/>
                  </a:lnTo>
                  <a:lnTo>
                    <a:pt x="3029" y="8622"/>
                  </a:lnTo>
                  <a:lnTo>
                    <a:pt x="3054" y="8525"/>
                  </a:lnTo>
                  <a:lnTo>
                    <a:pt x="3102" y="8451"/>
                  </a:lnTo>
                  <a:lnTo>
                    <a:pt x="3176" y="8378"/>
                  </a:lnTo>
                  <a:lnTo>
                    <a:pt x="3249" y="8354"/>
                  </a:lnTo>
                  <a:close/>
                  <a:moveTo>
                    <a:pt x="3249" y="9648"/>
                  </a:moveTo>
                  <a:lnTo>
                    <a:pt x="3347" y="9697"/>
                  </a:lnTo>
                  <a:lnTo>
                    <a:pt x="3420" y="9746"/>
                  </a:lnTo>
                  <a:lnTo>
                    <a:pt x="3469" y="9843"/>
                  </a:lnTo>
                  <a:lnTo>
                    <a:pt x="3469" y="9941"/>
                  </a:lnTo>
                  <a:lnTo>
                    <a:pt x="3347" y="10454"/>
                  </a:lnTo>
                  <a:lnTo>
                    <a:pt x="3322" y="10527"/>
                  </a:lnTo>
                  <a:lnTo>
                    <a:pt x="3273" y="10576"/>
                  </a:lnTo>
                  <a:lnTo>
                    <a:pt x="3200" y="10601"/>
                  </a:lnTo>
                  <a:lnTo>
                    <a:pt x="3127" y="10625"/>
                  </a:lnTo>
                  <a:lnTo>
                    <a:pt x="3054" y="10625"/>
                  </a:lnTo>
                  <a:lnTo>
                    <a:pt x="2956" y="10576"/>
                  </a:lnTo>
                  <a:lnTo>
                    <a:pt x="2907" y="10503"/>
                  </a:lnTo>
                  <a:lnTo>
                    <a:pt x="2883" y="10405"/>
                  </a:lnTo>
                  <a:lnTo>
                    <a:pt x="2883" y="10307"/>
                  </a:lnTo>
                  <a:lnTo>
                    <a:pt x="2980" y="9868"/>
                  </a:lnTo>
                  <a:lnTo>
                    <a:pt x="3005" y="9770"/>
                  </a:lnTo>
                  <a:lnTo>
                    <a:pt x="3078" y="9697"/>
                  </a:lnTo>
                  <a:lnTo>
                    <a:pt x="3151" y="9648"/>
                  </a:lnTo>
                  <a:close/>
                  <a:moveTo>
                    <a:pt x="2858" y="10869"/>
                  </a:moveTo>
                  <a:lnTo>
                    <a:pt x="2931" y="10894"/>
                  </a:lnTo>
                  <a:lnTo>
                    <a:pt x="3005" y="10967"/>
                  </a:lnTo>
                  <a:lnTo>
                    <a:pt x="3054" y="11040"/>
                  </a:lnTo>
                  <a:lnTo>
                    <a:pt x="3078" y="11138"/>
                  </a:lnTo>
                  <a:lnTo>
                    <a:pt x="3029" y="11236"/>
                  </a:lnTo>
                  <a:lnTo>
                    <a:pt x="2907" y="11480"/>
                  </a:lnTo>
                  <a:lnTo>
                    <a:pt x="2736" y="11700"/>
                  </a:lnTo>
                  <a:lnTo>
                    <a:pt x="2663" y="11748"/>
                  </a:lnTo>
                  <a:lnTo>
                    <a:pt x="2565" y="11773"/>
                  </a:lnTo>
                  <a:lnTo>
                    <a:pt x="2467" y="11773"/>
                  </a:lnTo>
                  <a:lnTo>
                    <a:pt x="2394" y="11724"/>
                  </a:lnTo>
                  <a:lnTo>
                    <a:pt x="2345" y="11651"/>
                  </a:lnTo>
                  <a:lnTo>
                    <a:pt x="2321" y="11577"/>
                  </a:lnTo>
                  <a:lnTo>
                    <a:pt x="2321" y="11480"/>
                  </a:lnTo>
                  <a:lnTo>
                    <a:pt x="2370" y="11382"/>
                  </a:lnTo>
                  <a:lnTo>
                    <a:pt x="2492" y="11211"/>
                  </a:lnTo>
                  <a:lnTo>
                    <a:pt x="2614" y="11016"/>
                  </a:lnTo>
                  <a:lnTo>
                    <a:pt x="2663" y="10918"/>
                  </a:lnTo>
                  <a:lnTo>
                    <a:pt x="2760" y="10894"/>
                  </a:lnTo>
                  <a:lnTo>
                    <a:pt x="2858" y="10869"/>
                  </a:lnTo>
                  <a:close/>
                  <a:moveTo>
                    <a:pt x="2028" y="11846"/>
                  </a:moveTo>
                  <a:lnTo>
                    <a:pt x="2101" y="11871"/>
                  </a:lnTo>
                  <a:lnTo>
                    <a:pt x="2174" y="11944"/>
                  </a:lnTo>
                  <a:lnTo>
                    <a:pt x="2223" y="12041"/>
                  </a:lnTo>
                  <a:lnTo>
                    <a:pt x="2223" y="12115"/>
                  </a:lnTo>
                  <a:lnTo>
                    <a:pt x="2174" y="12212"/>
                  </a:lnTo>
                  <a:lnTo>
                    <a:pt x="2125" y="12286"/>
                  </a:lnTo>
                  <a:lnTo>
                    <a:pt x="1881" y="12432"/>
                  </a:lnTo>
                  <a:lnTo>
                    <a:pt x="1661" y="12554"/>
                  </a:lnTo>
                  <a:lnTo>
                    <a:pt x="1539" y="12579"/>
                  </a:lnTo>
                  <a:lnTo>
                    <a:pt x="1490" y="12554"/>
                  </a:lnTo>
                  <a:lnTo>
                    <a:pt x="1417" y="12530"/>
                  </a:lnTo>
                  <a:lnTo>
                    <a:pt x="1368" y="12481"/>
                  </a:lnTo>
                  <a:lnTo>
                    <a:pt x="1319" y="12432"/>
                  </a:lnTo>
                  <a:lnTo>
                    <a:pt x="1295" y="12335"/>
                  </a:lnTo>
                  <a:lnTo>
                    <a:pt x="1319" y="12237"/>
                  </a:lnTo>
                  <a:lnTo>
                    <a:pt x="1368" y="12164"/>
                  </a:lnTo>
                  <a:lnTo>
                    <a:pt x="1442" y="12115"/>
                  </a:lnTo>
                  <a:lnTo>
                    <a:pt x="1637" y="11993"/>
                  </a:lnTo>
                  <a:lnTo>
                    <a:pt x="1832" y="11871"/>
                  </a:lnTo>
                  <a:lnTo>
                    <a:pt x="1930" y="11846"/>
                  </a:lnTo>
                  <a:close/>
                  <a:moveTo>
                    <a:pt x="831" y="12335"/>
                  </a:moveTo>
                  <a:lnTo>
                    <a:pt x="929" y="12383"/>
                  </a:lnTo>
                  <a:lnTo>
                    <a:pt x="1002" y="12432"/>
                  </a:lnTo>
                  <a:lnTo>
                    <a:pt x="1026" y="12530"/>
                  </a:lnTo>
                  <a:lnTo>
                    <a:pt x="1026" y="12628"/>
                  </a:lnTo>
                  <a:lnTo>
                    <a:pt x="1002" y="12701"/>
                  </a:lnTo>
                  <a:lnTo>
                    <a:pt x="929" y="12774"/>
                  </a:lnTo>
                  <a:lnTo>
                    <a:pt x="855" y="12823"/>
                  </a:lnTo>
                  <a:lnTo>
                    <a:pt x="318" y="12896"/>
                  </a:lnTo>
                  <a:lnTo>
                    <a:pt x="294" y="12896"/>
                  </a:lnTo>
                  <a:lnTo>
                    <a:pt x="220" y="12872"/>
                  </a:lnTo>
                  <a:lnTo>
                    <a:pt x="147" y="12823"/>
                  </a:lnTo>
                  <a:lnTo>
                    <a:pt x="74" y="12774"/>
                  </a:lnTo>
                  <a:lnTo>
                    <a:pt x="49" y="12676"/>
                  </a:lnTo>
                  <a:lnTo>
                    <a:pt x="74" y="12579"/>
                  </a:lnTo>
                  <a:lnTo>
                    <a:pt x="123" y="12506"/>
                  </a:lnTo>
                  <a:lnTo>
                    <a:pt x="196" y="12432"/>
                  </a:lnTo>
                  <a:lnTo>
                    <a:pt x="269" y="12408"/>
                  </a:lnTo>
                  <a:lnTo>
                    <a:pt x="733" y="12335"/>
                  </a:lnTo>
                  <a:close/>
                  <a:moveTo>
                    <a:pt x="5691" y="1"/>
                  </a:moveTo>
                  <a:lnTo>
                    <a:pt x="5593" y="50"/>
                  </a:lnTo>
                  <a:lnTo>
                    <a:pt x="1" y="2907"/>
                  </a:lnTo>
                  <a:lnTo>
                    <a:pt x="1" y="16267"/>
                  </a:lnTo>
                  <a:lnTo>
                    <a:pt x="5618" y="13409"/>
                  </a:lnTo>
                  <a:lnTo>
                    <a:pt x="5740" y="13360"/>
                  </a:lnTo>
                  <a:lnTo>
                    <a:pt x="5838" y="13263"/>
                  </a:lnTo>
                  <a:lnTo>
                    <a:pt x="5935" y="13165"/>
                  </a:lnTo>
                  <a:lnTo>
                    <a:pt x="6009" y="13067"/>
                  </a:lnTo>
                  <a:lnTo>
                    <a:pt x="6082" y="12945"/>
                  </a:lnTo>
                  <a:lnTo>
                    <a:pt x="6131" y="12823"/>
                  </a:lnTo>
                  <a:lnTo>
                    <a:pt x="6155" y="12701"/>
                  </a:lnTo>
                  <a:lnTo>
                    <a:pt x="6155" y="12579"/>
                  </a:lnTo>
                  <a:lnTo>
                    <a:pt x="6155" y="343"/>
                  </a:lnTo>
                  <a:lnTo>
                    <a:pt x="6155" y="221"/>
                  </a:lnTo>
                  <a:lnTo>
                    <a:pt x="6106" y="147"/>
                  </a:lnTo>
                  <a:lnTo>
                    <a:pt x="6058" y="74"/>
                  </a:lnTo>
                  <a:lnTo>
                    <a:pt x="5984" y="25"/>
                  </a:lnTo>
                  <a:lnTo>
                    <a:pt x="5911" y="1"/>
                  </a:lnTo>
                  <a:close/>
                </a:path>
              </a:pathLst>
            </a:custGeom>
            <a:solidFill>
              <a:srgbClr val="936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5"/>
          <p:cNvSpPr txBox="1"/>
          <p:nvPr>
            <p:ph type="title"/>
          </p:nvPr>
        </p:nvSpPr>
        <p:spPr>
          <a:xfrm>
            <a:off x="882900" y="579100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highlight>
                  <a:srgbClr val="9362F2"/>
                </a:highlight>
              </a:rPr>
              <a:t>EqualStreetNames.Brussels</a:t>
            </a:r>
            <a:endParaRPr sz="3600">
              <a:highlight>
                <a:srgbClr val="9362F2"/>
              </a:highlight>
            </a:endParaRPr>
          </a:p>
        </p:txBody>
      </p:sp>
      <p:sp>
        <p:nvSpPr>
          <p:cNvPr id="87" name="Google Shape;87;p15"/>
          <p:cNvSpPr txBox="1"/>
          <p:nvPr>
            <p:ph idx="1" type="body"/>
          </p:nvPr>
        </p:nvSpPr>
        <p:spPr>
          <a:xfrm>
            <a:off x="922000" y="1297600"/>
            <a:ext cx="6866100" cy="29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>
                <a:latin typeface="Raleway"/>
                <a:ea typeface="Raleway"/>
                <a:cs typeface="Raleway"/>
                <a:sym typeface="Raleway"/>
              </a:rPr>
              <a:t>Project in two phases: 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Raleway"/>
              <a:ea typeface="Raleway"/>
              <a:cs typeface="Raleway"/>
              <a:sym typeface="Raleway"/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rgbClr val="9362F2"/>
              </a:buClr>
              <a:buSzPts val="1800"/>
              <a:buAutoNum type="arabicPeriod"/>
            </a:pPr>
            <a:r>
              <a:rPr b="1" lang="en">
                <a:latin typeface="Raleway"/>
                <a:ea typeface="Raleway"/>
                <a:cs typeface="Raleway"/>
                <a:sym typeface="Raleway"/>
              </a:rPr>
              <a:t>Mapping</a:t>
            </a:r>
            <a:r>
              <a:rPr lang="en"/>
              <a:t> the imbalance in the 19 municipalities in Brussels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rgbClr val="9362F2"/>
              </a:buClr>
              <a:buSzPts val="1800"/>
              <a:buAutoNum type="arabicPeriod"/>
            </a:pPr>
            <a:r>
              <a:rPr b="1" lang="en">
                <a:latin typeface="Raleway"/>
                <a:ea typeface="Raleway"/>
                <a:cs typeface="Raleway"/>
                <a:sym typeface="Raleway"/>
              </a:rPr>
              <a:t>8 workshops</a:t>
            </a:r>
            <a:r>
              <a:rPr lang="en"/>
              <a:t> organized until November (once/month) to come up with suggestions for </a:t>
            </a:r>
            <a:r>
              <a:rPr lang="en">
                <a:solidFill>
                  <a:schemeClr val="dk2"/>
                </a:solidFill>
              </a:rPr>
              <a:t>municipalities.</a:t>
            </a:r>
            <a:endParaRPr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i="1" lang="en"/>
              <a:t>First one: March!</a:t>
            </a:r>
            <a:endParaRPr i="1"/>
          </a:p>
        </p:txBody>
      </p:sp>
      <p:sp>
        <p:nvSpPr>
          <p:cNvPr id="88" name="Google Shape;88;p15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/>
          <p:nvPr>
            <p:ph type="title"/>
          </p:nvPr>
        </p:nvSpPr>
        <p:spPr>
          <a:xfrm>
            <a:off x="586250" y="348713"/>
            <a:ext cx="3118800" cy="78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Partners</a:t>
            </a:r>
            <a:endParaRPr sz="4800"/>
          </a:p>
        </p:txBody>
      </p:sp>
      <p:sp>
        <p:nvSpPr>
          <p:cNvPr id="94" name="Google Shape;94;p16"/>
          <p:cNvSpPr txBox="1"/>
          <p:nvPr>
            <p:ph idx="1" type="body"/>
          </p:nvPr>
        </p:nvSpPr>
        <p:spPr>
          <a:xfrm>
            <a:off x="148500" y="1215600"/>
            <a:ext cx="2649900" cy="4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>
                <a:latin typeface="Raleway"/>
                <a:ea typeface="Raleway"/>
                <a:cs typeface="Raleway"/>
                <a:sym typeface="Raleway"/>
              </a:rPr>
              <a:t>Made possible by 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5" name="Google Shape;95;p16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96" name="Google Shape;96;p16"/>
          <p:cNvGrpSpPr/>
          <p:nvPr/>
        </p:nvGrpSpPr>
        <p:grpSpPr>
          <a:xfrm>
            <a:off x="7824493" y="369250"/>
            <a:ext cx="1102349" cy="740725"/>
            <a:chOff x="3918650" y="293075"/>
            <a:chExt cx="488500" cy="412775"/>
          </a:xfrm>
        </p:grpSpPr>
        <p:sp>
          <p:nvSpPr>
            <p:cNvPr id="97" name="Google Shape;97;p16"/>
            <p:cNvSpPr/>
            <p:nvPr/>
          </p:nvSpPr>
          <p:spPr>
            <a:xfrm>
              <a:off x="4085350" y="293675"/>
              <a:ext cx="154500" cy="412175"/>
            </a:xfrm>
            <a:custGeom>
              <a:rect b="b" l="l" r="r" t="t"/>
              <a:pathLst>
                <a:path extrusionOk="0" h="16487" w="6180">
                  <a:moveTo>
                    <a:pt x="709" y="5496"/>
                  </a:moveTo>
                  <a:lnTo>
                    <a:pt x="806" y="5520"/>
                  </a:lnTo>
                  <a:lnTo>
                    <a:pt x="1050" y="5667"/>
                  </a:lnTo>
                  <a:lnTo>
                    <a:pt x="1270" y="5813"/>
                  </a:lnTo>
                  <a:lnTo>
                    <a:pt x="1344" y="5886"/>
                  </a:lnTo>
                  <a:lnTo>
                    <a:pt x="1368" y="5984"/>
                  </a:lnTo>
                  <a:lnTo>
                    <a:pt x="1344" y="6082"/>
                  </a:lnTo>
                  <a:lnTo>
                    <a:pt x="1319" y="6155"/>
                  </a:lnTo>
                  <a:lnTo>
                    <a:pt x="1221" y="6228"/>
                  </a:lnTo>
                  <a:lnTo>
                    <a:pt x="1124" y="6253"/>
                  </a:lnTo>
                  <a:lnTo>
                    <a:pt x="1050" y="6228"/>
                  </a:lnTo>
                  <a:lnTo>
                    <a:pt x="977" y="6204"/>
                  </a:lnTo>
                  <a:lnTo>
                    <a:pt x="782" y="6082"/>
                  </a:lnTo>
                  <a:lnTo>
                    <a:pt x="586" y="5960"/>
                  </a:lnTo>
                  <a:lnTo>
                    <a:pt x="513" y="5911"/>
                  </a:lnTo>
                  <a:lnTo>
                    <a:pt x="464" y="5838"/>
                  </a:lnTo>
                  <a:lnTo>
                    <a:pt x="464" y="5740"/>
                  </a:lnTo>
                  <a:lnTo>
                    <a:pt x="489" y="5642"/>
                  </a:lnTo>
                  <a:lnTo>
                    <a:pt x="538" y="5569"/>
                  </a:lnTo>
                  <a:lnTo>
                    <a:pt x="611" y="5520"/>
                  </a:lnTo>
                  <a:lnTo>
                    <a:pt x="709" y="5496"/>
                  </a:lnTo>
                  <a:close/>
                  <a:moveTo>
                    <a:pt x="1685" y="6351"/>
                  </a:moveTo>
                  <a:lnTo>
                    <a:pt x="1783" y="6375"/>
                  </a:lnTo>
                  <a:lnTo>
                    <a:pt x="1856" y="6448"/>
                  </a:lnTo>
                  <a:lnTo>
                    <a:pt x="2003" y="6668"/>
                  </a:lnTo>
                  <a:lnTo>
                    <a:pt x="2125" y="6888"/>
                  </a:lnTo>
                  <a:lnTo>
                    <a:pt x="2150" y="6986"/>
                  </a:lnTo>
                  <a:lnTo>
                    <a:pt x="2150" y="7083"/>
                  </a:lnTo>
                  <a:lnTo>
                    <a:pt x="2101" y="7156"/>
                  </a:lnTo>
                  <a:lnTo>
                    <a:pt x="2027" y="7230"/>
                  </a:lnTo>
                  <a:lnTo>
                    <a:pt x="1979" y="7254"/>
                  </a:lnTo>
                  <a:lnTo>
                    <a:pt x="1856" y="7254"/>
                  </a:lnTo>
                  <a:lnTo>
                    <a:pt x="1783" y="7230"/>
                  </a:lnTo>
                  <a:lnTo>
                    <a:pt x="1734" y="7181"/>
                  </a:lnTo>
                  <a:lnTo>
                    <a:pt x="1685" y="7132"/>
                  </a:lnTo>
                  <a:lnTo>
                    <a:pt x="1441" y="6741"/>
                  </a:lnTo>
                  <a:lnTo>
                    <a:pt x="1417" y="6644"/>
                  </a:lnTo>
                  <a:lnTo>
                    <a:pt x="1417" y="6546"/>
                  </a:lnTo>
                  <a:lnTo>
                    <a:pt x="1441" y="6448"/>
                  </a:lnTo>
                  <a:lnTo>
                    <a:pt x="1515" y="6399"/>
                  </a:lnTo>
                  <a:lnTo>
                    <a:pt x="1612" y="6351"/>
                  </a:lnTo>
                  <a:close/>
                  <a:moveTo>
                    <a:pt x="2247" y="7498"/>
                  </a:moveTo>
                  <a:lnTo>
                    <a:pt x="2345" y="7523"/>
                  </a:lnTo>
                  <a:lnTo>
                    <a:pt x="2418" y="7572"/>
                  </a:lnTo>
                  <a:lnTo>
                    <a:pt x="2467" y="7645"/>
                  </a:lnTo>
                  <a:lnTo>
                    <a:pt x="2662" y="8109"/>
                  </a:lnTo>
                  <a:lnTo>
                    <a:pt x="2662" y="8207"/>
                  </a:lnTo>
                  <a:lnTo>
                    <a:pt x="2638" y="8304"/>
                  </a:lnTo>
                  <a:lnTo>
                    <a:pt x="2589" y="8378"/>
                  </a:lnTo>
                  <a:lnTo>
                    <a:pt x="2516" y="8426"/>
                  </a:lnTo>
                  <a:lnTo>
                    <a:pt x="2418" y="8451"/>
                  </a:lnTo>
                  <a:lnTo>
                    <a:pt x="2345" y="8426"/>
                  </a:lnTo>
                  <a:lnTo>
                    <a:pt x="2272" y="8402"/>
                  </a:lnTo>
                  <a:lnTo>
                    <a:pt x="2223" y="8353"/>
                  </a:lnTo>
                  <a:lnTo>
                    <a:pt x="2198" y="8280"/>
                  </a:lnTo>
                  <a:lnTo>
                    <a:pt x="2027" y="7840"/>
                  </a:lnTo>
                  <a:lnTo>
                    <a:pt x="2003" y="7743"/>
                  </a:lnTo>
                  <a:lnTo>
                    <a:pt x="2027" y="7645"/>
                  </a:lnTo>
                  <a:lnTo>
                    <a:pt x="2076" y="7572"/>
                  </a:lnTo>
                  <a:lnTo>
                    <a:pt x="2150" y="7523"/>
                  </a:lnTo>
                  <a:lnTo>
                    <a:pt x="2247" y="7498"/>
                  </a:lnTo>
                  <a:close/>
                  <a:moveTo>
                    <a:pt x="2711" y="8720"/>
                  </a:moveTo>
                  <a:lnTo>
                    <a:pt x="2785" y="8744"/>
                  </a:lnTo>
                  <a:lnTo>
                    <a:pt x="2858" y="8793"/>
                  </a:lnTo>
                  <a:lnTo>
                    <a:pt x="2907" y="8866"/>
                  </a:lnTo>
                  <a:lnTo>
                    <a:pt x="3078" y="9355"/>
                  </a:lnTo>
                  <a:lnTo>
                    <a:pt x="3102" y="9452"/>
                  </a:lnTo>
                  <a:lnTo>
                    <a:pt x="3078" y="9526"/>
                  </a:lnTo>
                  <a:lnTo>
                    <a:pt x="3004" y="9599"/>
                  </a:lnTo>
                  <a:lnTo>
                    <a:pt x="2931" y="9648"/>
                  </a:lnTo>
                  <a:lnTo>
                    <a:pt x="2858" y="9672"/>
                  </a:lnTo>
                  <a:lnTo>
                    <a:pt x="2785" y="9672"/>
                  </a:lnTo>
                  <a:lnTo>
                    <a:pt x="2711" y="9623"/>
                  </a:lnTo>
                  <a:lnTo>
                    <a:pt x="2662" y="9574"/>
                  </a:lnTo>
                  <a:lnTo>
                    <a:pt x="2614" y="9501"/>
                  </a:lnTo>
                  <a:lnTo>
                    <a:pt x="2467" y="9037"/>
                  </a:lnTo>
                  <a:lnTo>
                    <a:pt x="2443" y="8939"/>
                  </a:lnTo>
                  <a:lnTo>
                    <a:pt x="2467" y="8842"/>
                  </a:lnTo>
                  <a:lnTo>
                    <a:pt x="2516" y="8768"/>
                  </a:lnTo>
                  <a:lnTo>
                    <a:pt x="2614" y="8720"/>
                  </a:lnTo>
                  <a:close/>
                  <a:moveTo>
                    <a:pt x="3224" y="9941"/>
                  </a:moveTo>
                  <a:lnTo>
                    <a:pt x="3297" y="10014"/>
                  </a:lnTo>
                  <a:lnTo>
                    <a:pt x="3346" y="10087"/>
                  </a:lnTo>
                  <a:lnTo>
                    <a:pt x="3542" y="10527"/>
                  </a:lnTo>
                  <a:lnTo>
                    <a:pt x="3566" y="10625"/>
                  </a:lnTo>
                  <a:lnTo>
                    <a:pt x="3566" y="10722"/>
                  </a:lnTo>
                  <a:lnTo>
                    <a:pt x="3517" y="10796"/>
                  </a:lnTo>
                  <a:lnTo>
                    <a:pt x="3444" y="10844"/>
                  </a:lnTo>
                  <a:lnTo>
                    <a:pt x="3322" y="10869"/>
                  </a:lnTo>
                  <a:lnTo>
                    <a:pt x="3273" y="10869"/>
                  </a:lnTo>
                  <a:lnTo>
                    <a:pt x="3200" y="10844"/>
                  </a:lnTo>
                  <a:lnTo>
                    <a:pt x="3151" y="10796"/>
                  </a:lnTo>
                  <a:lnTo>
                    <a:pt x="3102" y="10747"/>
                  </a:lnTo>
                  <a:lnTo>
                    <a:pt x="2907" y="10258"/>
                  </a:lnTo>
                  <a:lnTo>
                    <a:pt x="2882" y="10161"/>
                  </a:lnTo>
                  <a:lnTo>
                    <a:pt x="2907" y="10087"/>
                  </a:lnTo>
                  <a:lnTo>
                    <a:pt x="2955" y="10014"/>
                  </a:lnTo>
                  <a:lnTo>
                    <a:pt x="3029" y="9941"/>
                  </a:lnTo>
                  <a:close/>
                  <a:moveTo>
                    <a:pt x="3761" y="11089"/>
                  </a:moveTo>
                  <a:lnTo>
                    <a:pt x="3835" y="11137"/>
                  </a:lnTo>
                  <a:lnTo>
                    <a:pt x="3908" y="11211"/>
                  </a:lnTo>
                  <a:lnTo>
                    <a:pt x="4177" y="11577"/>
                  </a:lnTo>
                  <a:lnTo>
                    <a:pt x="4225" y="11675"/>
                  </a:lnTo>
                  <a:lnTo>
                    <a:pt x="4250" y="11748"/>
                  </a:lnTo>
                  <a:lnTo>
                    <a:pt x="4201" y="11846"/>
                  </a:lnTo>
                  <a:lnTo>
                    <a:pt x="4152" y="11919"/>
                  </a:lnTo>
                  <a:lnTo>
                    <a:pt x="4079" y="11968"/>
                  </a:lnTo>
                  <a:lnTo>
                    <a:pt x="3884" y="11968"/>
                  </a:lnTo>
                  <a:lnTo>
                    <a:pt x="3810" y="11895"/>
                  </a:lnTo>
                  <a:lnTo>
                    <a:pt x="3664" y="11675"/>
                  </a:lnTo>
                  <a:lnTo>
                    <a:pt x="3493" y="11455"/>
                  </a:lnTo>
                  <a:lnTo>
                    <a:pt x="3468" y="11382"/>
                  </a:lnTo>
                  <a:lnTo>
                    <a:pt x="3468" y="11284"/>
                  </a:lnTo>
                  <a:lnTo>
                    <a:pt x="3517" y="11186"/>
                  </a:lnTo>
                  <a:lnTo>
                    <a:pt x="3566" y="11137"/>
                  </a:lnTo>
                  <a:lnTo>
                    <a:pt x="3664" y="11089"/>
                  </a:lnTo>
                  <a:close/>
                  <a:moveTo>
                    <a:pt x="4616" y="12041"/>
                  </a:moveTo>
                  <a:lnTo>
                    <a:pt x="4714" y="12090"/>
                  </a:lnTo>
                  <a:lnTo>
                    <a:pt x="4909" y="12212"/>
                  </a:lnTo>
                  <a:lnTo>
                    <a:pt x="5105" y="12334"/>
                  </a:lnTo>
                  <a:lnTo>
                    <a:pt x="5178" y="12383"/>
                  </a:lnTo>
                  <a:lnTo>
                    <a:pt x="5227" y="12481"/>
                  </a:lnTo>
                  <a:lnTo>
                    <a:pt x="5227" y="12554"/>
                  </a:lnTo>
                  <a:lnTo>
                    <a:pt x="5202" y="12652"/>
                  </a:lnTo>
                  <a:lnTo>
                    <a:pt x="5154" y="12725"/>
                  </a:lnTo>
                  <a:lnTo>
                    <a:pt x="5105" y="12749"/>
                  </a:lnTo>
                  <a:lnTo>
                    <a:pt x="5056" y="12774"/>
                  </a:lnTo>
                  <a:lnTo>
                    <a:pt x="4983" y="12798"/>
                  </a:lnTo>
                  <a:lnTo>
                    <a:pt x="4885" y="12774"/>
                  </a:lnTo>
                  <a:lnTo>
                    <a:pt x="4641" y="12627"/>
                  </a:lnTo>
                  <a:lnTo>
                    <a:pt x="4421" y="12481"/>
                  </a:lnTo>
                  <a:lnTo>
                    <a:pt x="4348" y="12407"/>
                  </a:lnTo>
                  <a:lnTo>
                    <a:pt x="4323" y="12310"/>
                  </a:lnTo>
                  <a:lnTo>
                    <a:pt x="4323" y="12236"/>
                  </a:lnTo>
                  <a:lnTo>
                    <a:pt x="4372" y="12139"/>
                  </a:lnTo>
                  <a:lnTo>
                    <a:pt x="4445" y="12066"/>
                  </a:lnTo>
                  <a:lnTo>
                    <a:pt x="4543" y="12041"/>
                  </a:lnTo>
                  <a:close/>
                  <a:moveTo>
                    <a:pt x="0" y="1"/>
                  </a:moveTo>
                  <a:lnTo>
                    <a:pt x="0" y="5325"/>
                  </a:lnTo>
                  <a:lnTo>
                    <a:pt x="74" y="5349"/>
                  </a:lnTo>
                  <a:lnTo>
                    <a:pt x="147" y="5422"/>
                  </a:lnTo>
                  <a:lnTo>
                    <a:pt x="171" y="5496"/>
                  </a:lnTo>
                  <a:lnTo>
                    <a:pt x="171" y="5569"/>
                  </a:lnTo>
                  <a:lnTo>
                    <a:pt x="171" y="5642"/>
                  </a:lnTo>
                  <a:lnTo>
                    <a:pt x="122" y="5716"/>
                  </a:lnTo>
                  <a:lnTo>
                    <a:pt x="74" y="5764"/>
                  </a:lnTo>
                  <a:lnTo>
                    <a:pt x="0" y="5789"/>
                  </a:lnTo>
                  <a:lnTo>
                    <a:pt x="0" y="13360"/>
                  </a:lnTo>
                  <a:lnTo>
                    <a:pt x="6179" y="16486"/>
                  </a:lnTo>
                  <a:lnTo>
                    <a:pt x="6179" y="13116"/>
                  </a:lnTo>
                  <a:lnTo>
                    <a:pt x="5935" y="13091"/>
                  </a:lnTo>
                  <a:lnTo>
                    <a:pt x="5691" y="13042"/>
                  </a:lnTo>
                  <a:lnTo>
                    <a:pt x="5593" y="12994"/>
                  </a:lnTo>
                  <a:lnTo>
                    <a:pt x="5520" y="12945"/>
                  </a:lnTo>
                  <a:lnTo>
                    <a:pt x="5495" y="12847"/>
                  </a:lnTo>
                  <a:lnTo>
                    <a:pt x="5495" y="12749"/>
                  </a:lnTo>
                  <a:lnTo>
                    <a:pt x="5520" y="12676"/>
                  </a:lnTo>
                  <a:lnTo>
                    <a:pt x="5593" y="12603"/>
                  </a:lnTo>
                  <a:lnTo>
                    <a:pt x="5691" y="12554"/>
                  </a:lnTo>
                  <a:lnTo>
                    <a:pt x="5789" y="12554"/>
                  </a:lnTo>
                  <a:lnTo>
                    <a:pt x="6179" y="12627"/>
                  </a:lnTo>
                  <a:lnTo>
                    <a:pt x="6179" y="3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36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6"/>
            <p:cNvSpPr/>
            <p:nvPr/>
          </p:nvSpPr>
          <p:spPr>
            <a:xfrm>
              <a:off x="3918650" y="293075"/>
              <a:ext cx="153900" cy="407275"/>
            </a:xfrm>
            <a:custGeom>
              <a:rect b="b" l="l" r="r" t="t"/>
              <a:pathLst>
                <a:path extrusionOk="0" h="16291" w="6156">
                  <a:moveTo>
                    <a:pt x="5349" y="5495"/>
                  </a:moveTo>
                  <a:lnTo>
                    <a:pt x="5447" y="5520"/>
                  </a:lnTo>
                  <a:lnTo>
                    <a:pt x="5520" y="5569"/>
                  </a:lnTo>
                  <a:lnTo>
                    <a:pt x="5569" y="5666"/>
                  </a:lnTo>
                  <a:lnTo>
                    <a:pt x="5569" y="5764"/>
                  </a:lnTo>
                  <a:lnTo>
                    <a:pt x="5545" y="5837"/>
                  </a:lnTo>
                  <a:lnTo>
                    <a:pt x="5496" y="5935"/>
                  </a:lnTo>
                  <a:lnTo>
                    <a:pt x="5423" y="5984"/>
                  </a:lnTo>
                  <a:lnTo>
                    <a:pt x="5203" y="6057"/>
                  </a:lnTo>
                  <a:lnTo>
                    <a:pt x="5008" y="6155"/>
                  </a:lnTo>
                  <a:lnTo>
                    <a:pt x="4934" y="6179"/>
                  </a:lnTo>
                  <a:lnTo>
                    <a:pt x="4812" y="6179"/>
                  </a:lnTo>
                  <a:lnTo>
                    <a:pt x="4763" y="6155"/>
                  </a:lnTo>
                  <a:lnTo>
                    <a:pt x="4714" y="6106"/>
                  </a:lnTo>
                  <a:lnTo>
                    <a:pt x="4666" y="6057"/>
                  </a:lnTo>
                  <a:lnTo>
                    <a:pt x="4641" y="5959"/>
                  </a:lnTo>
                  <a:lnTo>
                    <a:pt x="4641" y="5862"/>
                  </a:lnTo>
                  <a:lnTo>
                    <a:pt x="4690" y="5788"/>
                  </a:lnTo>
                  <a:lnTo>
                    <a:pt x="4763" y="5740"/>
                  </a:lnTo>
                  <a:lnTo>
                    <a:pt x="5008" y="5617"/>
                  </a:lnTo>
                  <a:lnTo>
                    <a:pt x="5252" y="5520"/>
                  </a:lnTo>
                  <a:lnTo>
                    <a:pt x="5349" y="5495"/>
                  </a:lnTo>
                  <a:close/>
                  <a:moveTo>
                    <a:pt x="4250" y="6155"/>
                  </a:moveTo>
                  <a:lnTo>
                    <a:pt x="4348" y="6179"/>
                  </a:lnTo>
                  <a:lnTo>
                    <a:pt x="4421" y="6252"/>
                  </a:lnTo>
                  <a:lnTo>
                    <a:pt x="4470" y="6326"/>
                  </a:lnTo>
                  <a:lnTo>
                    <a:pt x="4470" y="6423"/>
                  </a:lnTo>
                  <a:lnTo>
                    <a:pt x="4446" y="6497"/>
                  </a:lnTo>
                  <a:lnTo>
                    <a:pt x="4397" y="6594"/>
                  </a:lnTo>
                  <a:lnTo>
                    <a:pt x="4226" y="6741"/>
                  </a:lnTo>
                  <a:lnTo>
                    <a:pt x="4079" y="6912"/>
                  </a:lnTo>
                  <a:lnTo>
                    <a:pt x="3982" y="6985"/>
                  </a:lnTo>
                  <a:lnTo>
                    <a:pt x="3884" y="7010"/>
                  </a:lnTo>
                  <a:lnTo>
                    <a:pt x="3811" y="6985"/>
                  </a:lnTo>
                  <a:lnTo>
                    <a:pt x="3738" y="6936"/>
                  </a:lnTo>
                  <a:lnTo>
                    <a:pt x="3664" y="6863"/>
                  </a:lnTo>
                  <a:lnTo>
                    <a:pt x="3640" y="6790"/>
                  </a:lnTo>
                  <a:lnTo>
                    <a:pt x="3664" y="6692"/>
                  </a:lnTo>
                  <a:lnTo>
                    <a:pt x="3713" y="6594"/>
                  </a:lnTo>
                  <a:lnTo>
                    <a:pt x="3884" y="6399"/>
                  </a:lnTo>
                  <a:lnTo>
                    <a:pt x="4079" y="6228"/>
                  </a:lnTo>
                  <a:lnTo>
                    <a:pt x="4153" y="6179"/>
                  </a:lnTo>
                  <a:lnTo>
                    <a:pt x="4250" y="6155"/>
                  </a:lnTo>
                  <a:close/>
                  <a:moveTo>
                    <a:pt x="3469" y="7156"/>
                  </a:moveTo>
                  <a:lnTo>
                    <a:pt x="3542" y="7205"/>
                  </a:lnTo>
                  <a:lnTo>
                    <a:pt x="3615" y="7254"/>
                  </a:lnTo>
                  <a:lnTo>
                    <a:pt x="3664" y="7351"/>
                  </a:lnTo>
                  <a:lnTo>
                    <a:pt x="3664" y="7449"/>
                  </a:lnTo>
                  <a:lnTo>
                    <a:pt x="3640" y="7547"/>
                  </a:lnTo>
                  <a:lnTo>
                    <a:pt x="3396" y="7962"/>
                  </a:lnTo>
                  <a:lnTo>
                    <a:pt x="3371" y="8011"/>
                  </a:lnTo>
                  <a:lnTo>
                    <a:pt x="3298" y="8060"/>
                  </a:lnTo>
                  <a:lnTo>
                    <a:pt x="3249" y="8084"/>
                  </a:lnTo>
                  <a:lnTo>
                    <a:pt x="3176" y="8084"/>
                  </a:lnTo>
                  <a:lnTo>
                    <a:pt x="3078" y="8060"/>
                  </a:lnTo>
                  <a:lnTo>
                    <a:pt x="3005" y="8011"/>
                  </a:lnTo>
                  <a:lnTo>
                    <a:pt x="2956" y="7913"/>
                  </a:lnTo>
                  <a:lnTo>
                    <a:pt x="2932" y="7840"/>
                  </a:lnTo>
                  <a:lnTo>
                    <a:pt x="2956" y="7742"/>
                  </a:lnTo>
                  <a:lnTo>
                    <a:pt x="3225" y="7278"/>
                  </a:lnTo>
                  <a:lnTo>
                    <a:pt x="3273" y="7205"/>
                  </a:lnTo>
                  <a:lnTo>
                    <a:pt x="3371" y="7180"/>
                  </a:lnTo>
                  <a:lnTo>
                    <a:pt x="3469" y="7156"/>
                  </a:lnTo>
                  <a:close/>
                  <a:moveTo>
                    <a:pt x="2858" y="8328"/>
                  </a:moveTo>
                  <a:lnTo>
                    <a:pt x="2956" y="8353"/>
                  </a:lnTo>
                  <a:lnTo>
                    <a:pt x="3029" y="8402"/>
                  </a:lnTo>
                  <a:lnTo>
                    <a:pt x="3078" y="8475"/>
                  </a:lnTo>
                  <a:lnTo>
                    <a:pt x="3103" y="8573"/>
                  </a:lnTo>
                  <a:lnTo>
                    <a:pt x="3103" y="8670"/>
                  </a:lnTo>
                  <a:lnTo>
                    <a:pt x="2932" y="9110"/>
                  </a:lnTo>
                  <a:lnTo>
                    <a:pt x="2907" y="9183"/>
                  </a:lnTo>
                  <a:lnTo>
                    <a:pt x="2858" y="9232"/>
                  </a:lnTo>
                  <a:lnTo>
                    <a:pt x="2785" y="9281"/>
                  </a:lnTo>
                  <a:lnTo>
                    <a:pt x="2638" y="9281"/>
                  </a:lnTo>
                  <a:lnTo>
                    <a:pt x="2541" y="9232"/>
                  </a:lnTo>
                  <a:lnTo>
                    <a:pt x="2492" y="9159"/>
                  </a:lnTo>
                  <a:lnTo>
                    <a:pt x="2468" y="9061"/>
                  </a:lnTo>
                  <a:lnTo>
                    <a:pt x="2468" y="8963"/>
                  </a:lnTo>
                  <a:lnTo>
                    <a:pt x="2638" y="8499"/>
                  </a:lnTo>
                  <a:lnTo>
                    <a:pt x="2687" y="8402"/>
                  </a:lnTo>
                  <a:lnTo>
                    <a:pt x="2761" y="8353"/>
                  </a:lnTo>
                  <a:lnTo>
                    <a:pt x="2858" y="8328"/>
                  </a:lnTo>
                  <a:close/>
                  <a:moveTo>
                    <a:pt x="2541" y="9574"/>
                  </a:moveTo>
                  <a:lnTo>
                    <a:pt x="2638" y="9623"/>
                  </a:lnTo>
                  <a:lnTo>
                    <a:pt x="2712" y="9696"/>
                  </a:lnTo>
                  <a:lnTo>
                    <a:pt x="2736" y="9769"/>
                  </a:lnTo>
                  <a:lnTo>
                    <a:pt x="2736" y="9867"/>
                  </a:lnTo>
                  <a:lnTo>
                    <a:pt x="2638" y="10355"/>
                  </a:lnTo>
                  <a:lnTo>
                    <a:pt x="2590" y="10429"/>
                  </a:lnTo>
                  <a:lnTo>
                    <a:pt x="2541" y="10502"/>
                  </a:lnTo>
                  <a:lnTo>
                    <a:pt x="2468" y="10526"/>
                  </a:lnTo>
                  <a:lnTo>
                    <a:pt x="2394" y="10551"/>
                  </a:lnTo>
                  <a:lnTo>
                    <a:pt x="2345" y="10551"/>
                  </a:lnTo>
                  <a:lnTo>
                    <a:pt x="2248" y="10502"/>
                  </a:lnTo>
                  <a:lnTo>
                    <a:pt x="2199" y="10429"/>
                  </a:lnTo>
                  <a:lnTo>
                    <a:pt x="2150" y="10355"/>
                  </a:lnTo>
                  <a:lnTo>
                    <a:pt x="2150" y="10258"/>
                  </a:lnTo>
                  <a:lnTo>
                    <a:pt x="2248" y="9769"/>
                  </a:lnTo>
                  <a:lnTo>
                    <a:pt x="2297" y="9672"/>
                  </a:lnTo>
                  <a:lnTo>
                    <a:pt x="2370" y="9598"/>
                  </a:lnTo>
                  <a:lnTo>
                    <a:pt x="2443" y="9574"/>
                  </a:lnTo>
                  <a:close/>
                  <a:moveTo>
                    <a:pt x="2297" y="10844"/>
                  </a:moveTo>
                  <a:lnTo>
                    <a:pt x="2394" y="10868"/>
                  </a:lnTo>
                  <a:lnTo>
                    <a:pt x="2468" y="10942"/>
                  </a:lnTo>
                  <a:lnTo>
                    <a:pt x="2516" y="11015"/>
                  </a:lnTo>
                  <a:lnTo>
                    <a:pt x="2516" y="11113"/>
                  </a:lnTo>
                  <a:lnTo>
                    <a:pt x="2492" y="11357"/>
                  </a:lnTo>
                  <a:lnTo>
                    <a:pt x="2468" y="11430"/>
                  </a:lnTo>
                  <a:lnTo>
                    <a:pt x="2419" y="11503"/>
                  </a:lnTo>
                  <a:lnTo>
                    <a:pt x="2345" y="11552"/>
                  </a:lnTo>
                  <a:lnTo>
                    <a:pt x="2248" y="11577"/>
                  </a:lnTo>
                  <a:lnTo>
                    <a:pt x="2223" y="11577"/>
                  </a:lnTo>
                  <a:lnTo>
                    <a:pt x="2126" y="11552"/>
                  </a:lnTo>
                  <a:lnTo>
                    <a:pt x="2052" y="11503"/>
                  </a:lnTo>
                  <a:lnTo>
                    <a:pt x="2028" y="11406"/>
                  </a:lnTo>
                  <a:lnTo>
                    <a:pt x="2003" y="11308"/>
                  </a:lnTo>
                  <a:lnTo>
                    <a:pt x="2028" y="11064"/>
                  </a:lnTo>
                  <a:lnTo>
                    <a:pt x="2052" y="10966"/>
                  </a:lnTo>
                  <a:lnTo>
                    <a:pt x="2126" y="10893"/>
                  </a:lnTo>
                  <a:lnTo>
                    <a:pt x="2199" y="10844"/>
                  </a:lnTo>
                  <a:close/>
                  <a:moveTo>
                    <a:pt x="6155" y="0"/>
                  </a:moveTo>
                  <a:lnTo>
                    <a:pt x="538" y="2858"/>
                  </a:lnTo>
                  <a:lnTo>
                    <a:pt x="416" y="2906"/>
                  </a:lnTo>
                  <a:lnTo>
                    <a:pt x="318" y="3004"/>
                  </a:lnTo>
                  <a:lnTo>
                    <a:pt x="221" y="3102"/>
                  </a:lnTo>
                  <a:lnTo>
                    <a:pt x="147" y="3224"/>
                  </a:lnTo>
                  <a:lnTo>
                    <a:pt x="74" y="3322"/>
                  </a:lnTo>
                  <a:lnTo>
                    <a:pt x="25" y="3444"/>
                  </a:lnTo>
                  <a:lnTo>
                    <a:pt x="1" y="3566"/>
                  </a:lnTo>
                  <a:lnTo>
                    <a:pt x="1" y="3688"/>
                  </a:lnTo>
                  <a:lnTo>
                    <a:pt x="1" y="15924"/>
                  </a:lnTo>
                  <a:lnTo>
                    <a:pt x="1" y="16046"/>
                  </a:lnTo>
                  <a:lnTo>
                    <a:pt x="50" y="16119"/>
                  </a:lnTo>
                  <a:lnTo>
                    <a:pt x="98" y="16193"/>
                  </a:lnTo>
                  <a:lnTo>
                    <a:pt x="172" y="16241"/>
                  </a:lnTo>
                  <a:lnTo>
                    <a:pt x="245" y="16266"/>
                  </a:lnTo>
                  <a:lnTo>
                    <a:pt x="343" y="16290"/>
                  </a:lnTo>
                  <a:lnTo>
                    <a:pt x="465" y="16266"/>
                  </a:lnTo>
                  <a:lnTo>
                    <a:pt x="563" y="16217"/>
                  </a:lnTo>
                  <a:lnTo>
                    <a:pt x="6155" y="13360"/>
                  </a:lnTo>
                  <a:lnTo>
                    <a:pt x="6155" y="5813"/>
                  </a:lnTo>
                  <a:lnTo>
                    <a:pt x="6009" y="5813"/>
                  </a:lnTo>
                  <a:lnTo>
                    <a:pt x="5936" y="5764"/>
                  </a:lnTo>
                  <a:lnTo>
                    <a:pt x="5887" y="5691"/>
                  </a:lnTo>
                  <a:lnTo>
                    <a:pt x="5862" y="5593"/>
                  </a:lnTo>
                  <a:lnTo>
                    <a:pt x="5887" y="5495"/>
                  </a:lnTo>
                  <a:lnTo>
                    <a:pt x="5936" y="5422"/>
                  </a:lnTo>
                  <a:lnTo>
                    <a:pt x="6009" y="5373"/>
                  </a:lnTo>
                  <a:lnTo>
                    <a:pt x="6082" y="5349"/>
                  </a:lnTo>
                  <a:lnTo>
                    <a:pt x="6155" y="5324"/>
                  </a:lnTo>
                  <a:lnTo>
                    <a:pt x="6155" y="0"/>
                  </a:lnTo>
                  <a:close/>
                </a:path>
              </a:pathLst>
            </a:custGeom>
            <a:solidFill>
              <a:srgbClr val="936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6"/>
            <p:cNvSpPr/>
            <p:nvPr/>
          </p:nvSpPr>
          <p:spPr>
            <a:xfrm>
              <a:off x="4253250" y="298550"/>
              <a:ext cx="153900" cy="406675"/>
            </a:xfrm>
            <a:custGeom>
              <a:rect b="b" l="l" r="r" t="t"/>
              <a:pathLst>
                <a:path extrusionOk="0" h="16267" w="6156">
                  <a:moveTo>
                    <a:pt x="3713" y="4348"/>
                  </a:moveTo>
                  <a:lnTo>
                    <a:pt x="3737" y="4373"/>
                  </a:lnTo>
                  <a:lnTo>
                    <a:pt x="3786" y="4397"/>
                  </a:lnTo>
                  <a:lnTo>
                    <a:pt x="3811" y="4421"/>
                  </a:lnTo>
                  <a:lnTo>
                    <a:pt x="3835" y="4544"/>
                  </a:lnTo>
                  <a:lnTo>
                    <a:pt x="3811" y="4666"/>
                  </a:lnTo>
                  <a:lnTo>
                    <a:pt x="3737" y="4812"/>
                  </a:lnTo>
                  <a:lnTo>
                    <a:pt x="3224" y="5716"/>
                  </a:lnTo>
                  <a:lnTo>
                    <a:pt x="3762" y="6009"/>
                  </a:lnTo>
                  <a:lnTo>
                    <a:pt x="3786" y="6033"/>
                  </a:lnTo>
                  <a:lnTo>
                    <a:pt x="3811" y="6082"/>
                  </a:lnTo>
                  <a:lnTo>
                    <a:pt x="3835" y="6180"/>
                  </a:lnTo>
                  <a:lnTo>
                    <a:pt x="3811" y="6326"/>
                  </a:lnTo>
                  <a:lnTo>
                    <a:pt x="3762" y="6473"/>
                  </a:lnTo>
                  <a:lnTo>
                    <a:pt x="3664" y="6595"/>
                  </a:lnTo>
                  <a:lnTo>
                    <a:pt x="3566" y="6668"/>
                  </a:lnTo>
                  <a:lnTo>
                    <a:pt x="3444" y="6717"/>
                  </a:lnTo>
                  <a:lnTo>
                    <a:pt x="3395" y="6717"/>
                  </a:lnTo>
                  <a:lnTo>
                    <a:pt x="3371" y="6693"/>
                  </a:lnTo>
                  <a:lnTo>
                    <a:pt x="2834" y="6400"/>
                  </a:lnTo>
                  <a:lnTo>
                    <a:pt x="2321" y="7303"/>
                  </a:lnTo>
                  <a:lnTo>
                    <a:pt x="2223" y="7426"/>
                  </a:lnTo>
                  <a:lnTo>
                    <a:pt x="2125" y="7499"/>
                  </a:lnTo>
                  <a:lnTo>
                    <a:pt x="2003" y="7548"/>
                  </a:lnTo>
                  <a:lnTo>
                    <a:pt x="1954" y="7548"/>
                  </a:lnTo>
                  <a:lnTo>
                    <a:pt x="1930" y="7523"/>
                  </a:lnTo>
                  <a:lnTo>
                    <a:pt x="1881" y="7499"/>
                  </a:lnTo>
                  <a:lnTo>
                    <a:pt x="1857" y="7450"/>
                  </a:lnTo>
                  <a:lnTo>
                    <a:pt x="1832" y="7352"/>
                  </a:lnTo>
                  <a:lnTo>
                    <a:pt x="1857" y="7206"/>
                  </a:lnTo>
                  <a:lnTo>
                    <a:pt x="1930" y="7059"/>
                  </a:lnTo>
                  <a:lnTo>
                    <a:pt x="2443" y="6156"/>
                  </a:lnTo>
                  <a:lnTo>
                    <a:pt x="1906" y="5862"/>
                  </a:lnTo>
                  <a:lnTo>
                    <a:pt x="1881" y="5838"/>
                  </a:lnTo>
                  <a:lnTo>
                    <a:pt x="1857" y="5789"/>
                  </a:lnTo>
                  <a:lnTo>
                    <a:pt x="1832" y="5691"/>
                  </a:lnTo>
                  <a:lnTo>
                    <a:pt x="1857" y="5569"/>
                  </a:lnTo>
                  <a:lnTo>
                    <a:pt x="1906" y="5423"/>
                  </a:lnTo>
                  <a:lnTo>
                    <a:pt x="2003" y="5301"/>
                  </a:lnTo>
                  <a:lnTo>
                    <a:pt x="2101" y="5203"/>
                  </a:lnTo>
                  <a:lnTo>
                    <a:pt x="2223" y="5179"/>
                  </a:lnTo>
                  <a:lnTo>
                    <a:pt x="2272" y="5179"/>
                  </a:lnTo>
                  <a:lnTo>
                    <a:pt x="2296" y="5203"/>
                  </a:lnTo>
                  <a:lnTo>
                    <a:pt x="2834" y="5496"/>
                  </a:lnTo>
                  <a:lnTo>
                    <a:pt x="3347" y="4592"/>
                  </a:lnTo>
                  <a:lnTo>
                    <a:pt x="3444" y="4470"/>
                  </a:lnTo>
                  <a:lnTo>
                    <a:pt x="3542" y="4373"/>
                  </a:lnTo>
                  <a:lnTo>
                    <a:pt x="3664" y="4348"/>
                  </a:lnTo>
                  <a:close/>
                  <a:moveTo>
                    <a:pt x="3176" y="7303"/>
                  </a:moveTo>
                  <a:lnTo>
                    <a:pt x="3249" y="7328"/>
                  </a:lnTo>
                  <a:lnTo>
                    <a:pt x="3322" y="7401"/>
                  </a:lnTo>
                  <a:lnTo>
                    <a:pt x="3371" y="7474"/>
                  </a:lnTo>
                  <a:lnTo>
                    <a:pt x="3420" y="7743"/>
                  </a:lnTo>
                  <a:lnTo>
                    <a:pt x="3420" y="7841"/>
                  </a:lnTo>
                  <a:lnTo>
                    <a:pt x="3371" y="7914"/>
                  </a:lnTo>
                  <a:lnTo>
                    <a:pt x="3298" y="7987"/>
                  </a:lnTo>
                  <a:lnTo>
                    <a:pt x="3224" y="8012"/>
                  </a:lnTo>
                  <a:lnTo>
                    <a:pt x="3102" y="8012"/>
                  </a:lnTo>
                  <a:lnTo>
                    <a:pt x="3029" y="7963"/>
                  </a:lnTo>
                  <a:lnTo>
                    <a:pt x="2956" y="7914"/>
                  </a:lnTo>
                  <a:lnTo>
                    <a:pt x="2931" y="7816"/>
                  </a:lnTo>
                  <a:lnTo>
                    <a:pt x="2883" y="7596"/>
                  </a:lnTo>
                  <a:lnTo>
                    <a:pt x="2883" y="7499"/>
                  </a:lnTo>
                  <a:lnTo>
                    <a:pt x="2907" y="7426"/>
                  </a:lnTo>
                  <a:lnTo>
                    <a:pt x="2980" y="7352"/>
                  </a:lnTo>
                  <a:lnTo>
                    <a:pt x="3078" y="7303"/>
                  </a:lnTo>
                  <a:close/>
                  <a:moveTo>
                    <a:pt x="3249" y="8354"/>
                  </a:moveTo>
                  <a:lnTo>
                    <a:pt x="3347" y="8378"/>
                  </a:lnTo>
                  <a:lnTo>
                    <a:pt x="3444" y="8427"/>
                  </a:lnTo>
                  <a:lnTo>
                    <a:pt x="3493" y="8500"/>
                  </a:lnTo>
                  <a:lnTo>
                    <a:pt x="3518" y="8598"/>
                  </a:lnTo>
                  <a:lnTo>
                    <a:pt x="3542" y="9013"/>
                  </a:lnTo>
                  <a:lnTo>
                    <a:pt x="3518" y="9111"/>
                  </a:lnTo>
                  <a:lnTo>
                    <a:pt x="3518" y="9208"/>
                  </a:lnTo>
                  <a:lnTo>
                    <a:pt x="3469" y="9282"/>
                  </a:lnTo>
                  <a:lnTo>
                    <a:pt x="3371" y="9331"/>
                  </a:lnTo>
                  <a:lnTo>
                    <a:pt x="3273" y="9355"/>
                  </a:lnTo>
                  <a:lnTo>
                    <a:pt x="3176" y="9331"/>
                  </a:lnTo>
                  <a:lnTo>
                    <a:pt x="3102" y="9282"/>
                  </a:lnTo>
                  <a:lnTo>
                    <a:pt x="3054" y="9184"/>
                  </a:lnTo>
                  <a:lnTo>
                    <a:pt x="3029" y="9086"/>
                  </a:lnTo>
                  <a:lnTo>
                    <a:pt x="3054" y="9013"/>
                  </a:lnTo>
                  <a:lnTo>
                    <a:pt x="3029" y="8622"/>
                  </a:lnTo>
                  <a:lnTo>
                    <a:pt x="3054" y="8525"/>
                  </a:lnTo>
                  <a:lnTo>
                    <a:pt x="3102" y="8451"/>
                  </a:lnTo>
                  <a:lnTo>
                    <a:pt x="3176" y="8378"/>
                  </a:lnTo>
                  <a:lnTo>
                    <a:pt x="3249" y="8354"/>
                  </a:lnTo>
                  <a:close/>
                  <a:moveTo>
                    <a:pt x="3249" y="9648"/>
                  </a:moveTo>
                  <a:lnTo>
                    <a:pt x="3347" y="9697"/>
                  </a:lnTo>
                  <a:lnTo>
                    <a:pt x="3420" y="9746"/>
                  </a:lnTo>
                  <a:lnTo>
                    <a:pt x="3469" y="9843"/>
                  </a:lnTo>
                  <a:lnTo>
                    <a:pt x="3469" y="9941"/>
                  </a:lnTo>
                  <a:lnTo>
                    <a:pt x="3347" y="10454"/>
                  </a:lnTo>
                  <a:lnTo>
                    <a:pt x="3322" y="10527"/>
                  </a:lnTo>
                  <a:lnTo>
                    <a:pt x="3273" y="10576"/>
                  </a:lnTo>
                  <a:lnTo>
                    <a:pt x="3200" y="10601"/>
                  </a:lnTo>
                  <a:lnTo>
                    <a:pt x="3127" y="10625"/>
                  </a:lnTo>
                  <a:lnTo>
                    <a:pt x="3054" y="10625"/>
                  </a:lnTo>
                  <a:lnTo>
                    <a:pt x="2956" y="10576"/>
                  </a:lnTo>
                  <a:lnTo>
                    <a:pt x="2907" y="10503"/>
                  </a:lnTo>
                  <a:lnTo>
                    <a:pt x="2883" y="10405"/>
                  </a:lnTo>
                  <a:lnTo>
                    <a:pt x="2883" y="10307"/>
                  </a:lnTo>
                  <a:lnTo>
                    <a:pt x="2980" y="9868"/>
                  </a:lnTo>
                  <a:lnTo>
                    <a:pt x="3005" y="9770"/>
                  </a:lnTo>
                  <a:lnTo>
                    <a:pt x="3078" y="9697"/>
                  </a:lnTo>
                  <a:lnTo>
                    <a:pt x="3151" y="9648"/>
                  </a:lnTo>
                  <a:close/>
                  <a:moveTo>
                    <a:pt x="2858" y="10869"/>
                  </a:moveTo>
                  <a:lnTo>
                    <a:pt x="2931" y="10894"/>
                  </a:lnTo>
                  <a:lnTo>
                    <a:pt x="3005" y="10967"/>
                  </a:lnTo>
                  <a:lnTo>
                    <a:pt x="3054" y="11040"/>
                  </a:lnTo>
                  <a:lnTo>
                    <a:pt x="3078" y="11138"/>
                  </a:lnTo>
                  <a:lnTo>
                    <a:pt x="3029" y="11236"/>
                  </a:lnTo>
                  <a:lnTo>
                    <a:pt x="2907" y="11480"/>
                  </a:lnTo>
                  <a:lnTo>
                    <a:pt x="2736" y="11700"/>
                  </a:lnTo>
                  <a:lnTo>
                    <a:pt x="2663" y="11748"/>
                  </a:lnTo>
                  <a:lnTo>
                    <a:pt x="2565" y="11773"/>
                  </a:lnTo>
                  <a:lnTo>
                    <a:pt x="2467" y="11773"/>
                  </a:lnTo>
                  <a:lnTo>
                    <a:pt x="2394" y="11724"/>
                  </a:lnTo>
                  <a:lnTo>
                    <a:pt x="2345" y="11651"/>
                  </a:lnTo>
                  <a:lnTo>
                    <a:pt x="2321" y="11577"/>
                  </a:lnTo>
                  <a:lnTo>
                    <a:pt x="2321" y="11480"/>
                  </a:lnTo>
                  <a:lnTo>
                    <a:pt x="2370" y="11382"/>
                  </a:lnTo>
                  <a:lnTo>
                    <a:pt x="2492" y="11211"/>
                  </a:lnTo>
                  <a:lnTo>
                    <a:pt x="2614" y="11016"/>
                  </a:lnTo>
                  <a:lnTo>
                    <a:pt x="2663" y="10918"/>
                  </a:lnTo>
                  <a:lnTo>
                    <a:pt x="2760" y="10894"/>
                  </a:lnTo>
                  <a:lnTo>
                    <a:pt x="2858" y="10869"/>
                  </a:lnTo>
                  <a:close/>
                  <a:moveTo>
                    <a:pt x="2028" y="11846"/>
                  </a:moveTo>
                  <a:lnTo>
                    <a:pt x="2101" y="11871"/>
                  </a:lnTo>
                  <a:lnTo>
                    <a:pt x="2174" y="11944"/>
                  </a:lnTo>
                  <a:lnTo>
                    <a:pt x="2223" y="12041"/>
                  </a:lnTo>
                  <a:lnTo>
                    <a:pt x="2223" y="12115"/>
                  </a:lnTo>
                  <a:lnTo>
                    <a:pt x="2174" y="12212"/>
                  </a:lnTo>
                  <a:lnTo>
                    <a:pt x="2125" y="12286"/>
                  </a:lnTo>
                  <a:lnTo>
                    <a:pt x="1881" y="12432"/>
                  </a:lnTo>
                  <a:lnTo>
                    <a:pt x="1661" y="12554"/>
                  </a:lnTo>
                  <a:lnTo>
                    <a:pt x="1539" y="12579"/>
                  </a:lnTo>
                  <a:lnTo>
                    <a:pt x="1490" y="12554"/>
                  </a:lnTo>
                  <a:lnTo>
                    <a:pt x="1417" y="12530"/>
                  </a:lnTo>
                  <a:lnTo>
                    <a:pt x="1368" y="12481"/>
                  </a:lnTo>
                  <a:lnTo>
                    <a:pt x="1319" y="12432"/>
                  </a:lnTo>
                  <a:lnTo>
                    <a:pt x="1295" y="12335"/>
                  </a:lnTo>
                  <a:lnTo>
                    <a:pt x="1319" y="12237"/>
                  </a:lnTo>
                  <a:lnTo>
                    <a:pt x="1368" y="12164"/>
                  </a:lnTo>
                  <a:lnTo>
                    <a:pt x="1442" y="12115"/>
                  </a:lnTo>
                  <a:lnTo>
                    <a:pt x="1637" y="11993"/>
                  </a:lnTo>
                  <a:lnTo>
                    <a:pt x="1832" y="11871"/>
                  </a:lnTo>
                  <a:lnTo>
                    <a:pt x="1930" y="11846"/>
                  </a:lnTo>
                  <a:close/>
                  <a:moveTo>
                    <a:pt x="831" y="12335"/>
                  </a:moveTo>
                  <a:lnTo>
                    <a:pt x="929" y="12383"/>
                  </a:lnTo>
                  <a:lnTo>
                    <a:pt x="1002" y="12432"/>
                  </a:lnTo>
                  <a:lnTo>
                    <a:pt x="1026" y="12530"/>
                  </a:lnTo>
                  <a:lnTo>
                    <a:pt x="1026" y="12628"/>
                  </a:lnTo>
                  <a:lnTo>
                    <a:pt x="1002" y="12701"/>
                  </a:lnTo>
                  <a:lnTo>
                    <a:pt x="929" y="12774"/>
                  </a:lnTo>
                  <a:lnTo>
                    <a:pt x="855" y="12823"/>
                  </a:lnTo>
                  <a:lnTo>
                    <a:pt x="318" y="12896"/>
                  </a:lnTo>
                  <a:lnTo>
                    <a:pt x="294" y="12896"/>
                  </a:lnTo>
                  <a:lnTo>
                    <a:pt x="220" y="12872"/>
                  </a:lnTo>
                  <a:lnTo>
                    <a:pt x="147" y="12823"/>
                  </a:lnTo>
                  <a:lnTo>
                    <a:pt x="74" y="12774"/>
                  </a:lnTo>
                  <a:lnTo>
                    <a:pt x="49" y="12676"/>
                  </a:lnTo>
                  <a:lnTo>
                    <a:pt x="74" y="12579"/>
                  </a:lnTo>
                  <a:lnTo>
                    <a:pt x="123" y="12506"/>
                  </a:lnTo>
                  <a:lnTo>
                    <a:pt x="196" y="12432"/>
                  </a:lnTo>
                  <a:lnTo>
                    <a:pt x="269" y="12408"/>
                  </a:lnTo>
                  <a:lnTo>
                    <a:pt x="733" y="12335"/>
                  </a:lnTo>
                  <a:close/>
                  <a:moveTo>
                    <a:pt x="5691" y="1"/>
                  </a:moveTo>
                  <a:lnTo>
                    <a:pt x="5593" y="50"/>
                  </a:lnTo>
                  <a:lnTo>
                    <a:pt x="1" y="2907"/>
                  </a:lnTo>
                  <a:lnTo>
                    <a:pt x="1" y="16267"/>
                  </a:lnTo>
                  <a:lnTo>
                    <a:pt x="5618" y="13409"/>
                  </a:lnTo>
                  <a:lnTo>
                    <a:pt x="5740" y="13360"/>
                  </a:lnTo>
                  <a:lnTo>
                    <a:pt x="5838" y="13263"/>
                  </a:lnTo>
                  <a:lnTo>
                    <a:pt x="5935" y="13165"/>
                  </a:lnTo>
                  <a:lnTo>
                    <a:pt x="6009" y="13067"/>
                  </a:lnTo>
                  <a:lnTo>
                    <a:pt x="6082" y="12945"/>
                  </a:lnTo>
                  <a:lnTo>
                    <a:pt x="6131" y="12823"/>
                  </a:lnTo>
                  <a:lnTo>
                    <a:pt x="6155" y="12701"/>
                  </a:lnTo>
                  <a:lnTo>
                    <a:pt x="6155" y="12579"/>
                  </a:lnTo>
                  <a:lnTo>
                    <a:pt x="6155" y="343"/>
                  </a:lnTo>
                  <a:lnTo>
                    <a:pt x="6155" y="221"/>
                  </a:lnTo>
                  <a:lnTo>
                    <a:pt x="6106" y="147"/>
                  </a:lnTo>
                  <a:lnTo>
                    <a:pt x="6058" y="74"/>
                  </a:lnTo>
                  <a:lnTo>
                    <a:pt x="5984" y="25"/>
                  </a:lnTo>
                  <a:lnTo>
                    <a:pt x="5911" y="1"/>
                  </a:lnTo>
                  <a:close/>
                </a:path>
              </a:pathLst>
            </a:custGeom>
            <a:solidFill>
              <a:srgbClr val="936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00" name="Google Shape;10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93737" y="3006348"/>
            <a:ext cx="1757473" cy="14014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24200" y="3203250"/>
            <a:ext cx="954372" cy="1006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88975" y="1320650"/>
            <a:ext cx="1757475" cy="36385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6"/>
          <p:cNvSpPr txBox="1"/>
          <p:nvPr>
            <p:ph idx="1" type="body"/>
          </p:nvPr>
        </p:nvSpPr>
        <p:spPr>
          <a:xfrm>
            <a:off x="148500" y="1962075"/>
            <a:ext cx="2649900" cy="4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>
                <a:latin typeface="Raleway"/>
                <a:ea typeface="Raleway"/>
                <a:cs typeface="Raleway"/>
                <a:sym typeface="Raleway"/>
              </a:rPr>
              <a:t>Organized by</a:t>
            </a:r>
            <a:r>
              <a:rPr b="1" lang="en">
                <a:latin typeface="Raleway"/>
                <a:ea typeface="Raleway"/>
                <a:cs typeface="Raleway"/>
                <a:sym typeface="Raleway"/>
              </a:rPr>
              <a:t> 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04" name="Google Shape;104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198775" y="1842250"/>
            <a:ext cx="2147398" cy="1006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224200" y="1868238"/>
            <a:ext cx="954375" cy="95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/>
          <p:nvPr>
            <p:ph idx="1" type="body"/>
          </p:nvPr>
        </p:nvSpPr>
        <p:spPr>
          <a:xfrm>
            <a:off x="922000" y="2793750"/>
            <a:ext cx="5980200" cy="65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600">
                <a:latin typeface="Raleway"/>
                <a:ea typeface="Raleway"/>
                <a:cs typeface="Raleway"/>
                <a:sym typeface="Raleway"/>
              </a:rPr>
              <a:t>OpenStreetMap Data + </a:t>
            </a:r>
            <a:r>
              <a:rPr b="1" lang="en" sz="16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Wikipedia Data (Wikidata) =</a:t>
            </a:r>
            <a:endParaRPr b="1" sz="16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111" name="Google Shape;111;p17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How can we build a map using #OpenData?</a:t>
            </a:r>
            <a:endParaRPr sz="3000"/>
          </a:p>
        </p:txBody>
      </p:sp>
      <p:sp>
        <p:nvSpPr>
          <p:cNvPr id="112" name="Google Shape;112;p17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3" name="Google Shape;113;p17"/>
          <p:cNvSpPr/>
          <p:nvPr/>
        </p:nvSpPr>
        <p:spPr>
          <a:xfrm>
            <a:off x="8055177" y="292676"/>
            <a:ext cx="796167" cy="796157"/>
          </a:xfrm>
          <a:custGeom>
            <a:rect b="b" l="l" r="r" t="t"/>
            <a:pathLst>
              <a:path extrusionOk="0" h="16071" w="16072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9362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4" name="Google Shape;11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50150" y="2383337"/>
            <a:ext cx="1477525" cy="147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/>
          <p:nvPr>
            <p:ph type="title"/>
          </p:nvPr>
        </p:nvSpPr>
        <p:spPr>
          <a:xfrm>
            <a:off x="851625" y="461850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Why Linked Open Data </a:t>
            </a:r>
            <a:endParaRPr sz="3000"/>
          </a:p>
        </p:txBody>
      </p:sp>
      <p:sp>
        <p:nvSpPr>
          <p:cNvPr id="120" name="Google Shape;120;p18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1" name="Google Shape;121;p18"/>
          <p:cNvSpPr/>
          <p:nvPr/>
        </p:nvSpPr>
        <p:spPr>
          <a:xfrm>
            <a:off x="8055177" y="292676"/>
            <a:ext cx="796167" cy="796157"/>
          </a:xfrm>
          <a:custGeom>
            <a:rect b="b" l="l" r="r" t="t"/>
            <a:pathLst>
              <a:path extrusionOk="0" h="16071" w="16072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9362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8"/>
          <p:cNvSpPr txBox="1"/>
          <p:nvPr/>
        </p:nvSpPr>
        <p:spPr>
          <a:xfrm>
            <a:off x="1149075" y="1088825"/>
            <a:ext cx="7230600" cy="32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aleway"/>
              <a:buChar char="-"/>
            </a:pPr>
            <a:r>
              <a:rPr b="1" lang="en">
                <a:latin typeface="Raleway"/>
                <a:ea typeface="Raleway"/>
                <a:cs typeface="Raleway"/>
                <a:sym typeface="Raleway"/>
              </a:rPr>
              <a:t>Using a software: 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Raleway Thin"/>
              <a:buChar char="-"/>
            </a:pPr>
            <a:r>
              <a:rPr lang="en">
                <a:latin typeface="Raleway Thin"/>
                <a:ea typeface="Raleway Thin"/>
                <a:cs typeface="Raleway Thin"/>
                <a:sym typeface="Raleway Thin"/>
              </a:rPr>
              <a:t>Not replicable for other cities</a:t>
            </a:r>
            <a:endParaRPr>
              <a:latin typeface="Raleway Thin"/>
              <a:ea typeface="Raleway Thin"/>
              <a:cs typeface="Raleway Thin"/>
              <a:sym typeface="Raleway Thin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Raleway Thin"/>
              <a:buChar char="-"/>
            </a:pPr>
            <a:r>
              <a:rPr lang="en">
                <a:latin typeface="Raleway Thin"/>
                <a:ea typeface="Raleway Thin"/>
                <a:cs typeface="Raleway Thin"/>
                <a:sym typeface="Raleway Thin"/>
              </a:rPr>
              <a:t>Unknown algorithm</a:t>
            </a:r>
            <a:endParaRPr>
              <a:latin typeface="Raleway Thin"/>
              <a:ea typeface="Raleway Thin"/>
              <a:cs typeface="Raleway Thin"/>
              <a:sym typeface="Raleway Thin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Raleway Thin"/>
              <a:buChar char="-"/>
            </a:pPr>
            <a:r>
              <a:rPr lang="en">
                <a:latin typeface="Raleway Thin"/>
                <a:ea typeface="Raleway Thin"/>
                <a:cs typeface="Raleway Thin"/>
                <a:sym typeface="Raleway Thin"/>
              </a:rPr>
              <a:t>Error % </a:t>
            </a:r>
            <a:endParaRPr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aleway Thin"/>
              <a:ea typeface="Raleway Thin"/>
              <a:cs typeface="Raleway Thin"/>
              <a:sym typeface="Raleway Thi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aleway"/>
              <a:buChar char="-"/>
            </a:pPr>
            <a:r>
              <a:rPr b="1" lang="en">
                <a:latin typeface="Raleway"/>
                <a:ea typeface="Raleway"/>
                <a:cs typeface="Raleway"/>
                <a:sym typeface="Raleway"/>
              </a:rPr>
              <a:t>Using Open Data: 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Raleway Thin"/>
              <a:buChar char="-"/>
            </a:pPr>
            <a:r>
              <a:rPr lang="en">
                <a:latin typeface="Raleway Thin"/>
                <a:ea typeface="Raleway Thin"/>
                <a:cs typeface="Raleway Thin"/>
                <a:sym typeface="Raleway Thin"/>
              </a:rPr>
              <a:t>Open and fully transparent</a:t>
            </a:r>
            <a:endParaRPr>
              <a:latin typeface="Raleway Thin"/>
              <a:ea typeface="Raleway Thin"/>
              <a:cs typeface="Raleway Thin"/>
              <a:sym typeface="Raleway Thin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Raleway Thin"/>
              <a:buChar char="-"/>
            </a:pPr>
            <a:r>
              <a:rPr lang="en">
                <a:latin typeface="Raleway Thin"/>
                <a:ea typeface="Raleway Thin"/>
                <a:cs typeface="Raleway Thin"/>
                <a:sym typeface="Raleway Thin"/>
              </a:rPr>
              <a:t>Small error margin</a:t>
            </a:r>
            <a:endParaRPr>
              <a:latin typeface="Raleway Thin"/>
              <a:ea typeface="Raleway Thin"/>
              <a:cs typeface="Raleway Thin"/>
              <a:sym typeface="Raleway Thin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Raleway Thin"/>
              <a:buChar char="-"/>
            </a:pPr>
            <a:r>
              <a:rPr lang="en">
                <a:latin typeface="Raleway Thin"/>
                <a:ea typeface="Raleway Thin"/>
                <a:cs typeface="Raleway Thin"/>
                <a:sym typeface="Raleway Thin"/>
              </a:rPr>
              <a:t>Other cities can replicate the project</a:t>
            </a:r>
            <a:endParaRPr>
              <a:latin typeface="Raleway Thin"/>
              <a:ea typeface="Raleway Thin"/>
              <a:cs typeface="Raleway Thin"/>
              <a:sym typeface="Raleway Thin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Raleway Thin"/>
              <a:buChar char="-"/>
            </a:pPr>
            <a:r>
              <a:rPr lang="en">
                <a:latin typeface="Raleway Thin"/>
                <a:ea typeface="Raleway Thin"/>
                <a:cs typeface="Raleway Thin"/>
                <a:sym typeface="Raleway Thin"/>
              </a:rPr>
              <a:t>Documentation: </a:t>
            </a:r>
            <a:r>
              <a:rPr lang="en" u="sng">
                <a:solidFill>
                  <a:schemeClr val="hlink"/>
                </a:solidFill>
                <a:latin typeface="Raleway Thin"/>
                <a:ea typeface="Raleway Thin"/>
                <a:cs typeface="Raleway Thin"/>
                <a:sym typeface="Raleway Thin"/>
                <a:hlinkClick r:id="rId3"/>
              </a:rPr>
              <a:t>https://github.com/geo6/equalstreetnames</a:t>
            </a:r>
            <a:endParaRPr>
              <a:latin typeface="Raleway Thin"/>
              <a:ea typeface="Raleway Thin"/>
              <a:cs typeface="Raleway Thin"/>
              <a:sym typeface="Raleway Thin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Raleway Thin"/>
              <a:buChar char="-"/>
            </a:pPr>
            <a:r>
              <a:rPr lang="en">
                <a:latin typeface="Raleway Thin"/>
                <a:ea typeface="Raleway Thin"/>
                <a:cs typeface="Raleway Thin"/>
                <a:sym typeface="Raleway Thin"/>
              </a:rPr>
              <a:t>Contributing to OpenStreetMap &amp; Wikipedia </a:t>
            </a:r>
            <a:endParaRPr>
              <a:latin typeface="Raleway Thin"/>
              <a:ea typeface="Raleway Thin"/>
              <a:cs typeface="Raleway Thin"/>
              <a:sym typeface="Raleway Thin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Raleway Thin"/>
              <a:buChar char="-"/>
            </a:pPr>
            <a:r>
              <a:rPr lang="en">
                <a:latin typeface="Raleway Thin"/>
                <a:ea typeface="Raleway Thin"/>
                <a:cs typeface="Raleway Thin"/>
                <a:sym typeface="Raleway Thin"/>
              </a:rPr>
              <a:t>Community</a:t>
            </a:r>
            <a:endParaRPr>
              <a:latin typeface="Raleway Thin"/>
              <a:ea typeface="Raleway Thin"/>
              <a:cs typeface="Raleway Thin"/>
              <a:sym typeface="Raleway Thin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Raleway Thin"/>
              <a:buChar char="-"/>
            </a:pPr>
            <a:r>
              <a:rPr lang="en">
                <a:latin typeface="Raleway Thin"/>
                <a:ea typeface="Raleway Thin"/>
                <a:cs typeface="Raleway Thin"/>
                <a:sym typeface="Raleway Thin"/>
              </a:rPr>
              <a:t>Plenty of new opportunities! Eg: analysis, profile suggestions...</a:t>
            </a:r>
            <a:endParaRPr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aleway Thin"/>
              <a:ea typeface="Raleway Thin"/>
              <a:cs typeface="Raleway Thin"/>
              <a:sym typeface="Raleway Thin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aleway"/>
              <a:buChar char="-"/>
            </a:pPr>
            <a:r>
              <a:rPr b="1" lang="en">
                <a:latin typeface="Raleway"/>
                <a:ea typeface="Raleway"/>
                <a:cs typeface="Raleway"/>
                <a:sym typeface="Raleway"/>
              </a:rPr>
              <a:t>Linked Open Data: 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Raleway Thin"/>
              <a:buChar char="-"/>
            </a:pPr>
            <a:r>
              <a:rPr lang="en">
                <a:latin typeface="Raleway Thin"/>
                <a:ea typeface="Raleway Thin"/>
                <a:cs typeface="Raleway Thin"/>
                <a:sym typeface="Raleway Thin"/>
              </a:rPr>
              <a:t>When link made = always there</a:t>
            </a:r>
            <a:endParaRPr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9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8" name="Google Shape;12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14888"/>
            <a:ext cx="9144000" cy="4328612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9"/>
          <p:cNvSpPr txBox="1"/>
          <p:nvPr/>
        </p:nvSpPr>
        <p:spPr>
          <a:xfrm>
            <a:off x="508100" y="422125"/>
            <a:ext cx="55188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aleway"/>
                <a:ea typeface="Raleway"/>
                <a:cs typeface="Raleway"/>
                <a:sym typeface="Raleway"/>
              </a:rPr>
              <a:t>Expected result: examples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0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5" name="Google Shape;13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89925" y="-2330400"/>
            <a:ext cx="10001724" cy="7524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livi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9562F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